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457" r:id="rId2"/>
    <p:sldId id="458" r:id="rId3"/>
    <p:sldId id="459" r:id="rId4"/>
    <p:sldId id="460" r:id="rId5"/>
    <p:sldId id="410" r:id="rId6"/>
    <p:sldId id="514" r:id="rId7"/>
    <p:sldId id="515" r:id="rId8"/>
    <p:sldId id="516" r:id="rId9"/>
    <p:sldId id="517" r:id="rId10"/>
    <p:sldId id="518" r:id="rId11"/>
    <p:sldId id="519" r:id="rId12"/>
    <p:sldId id="520" r:id="rId13"/>
    <p:sldId id="469" r:id="rId14"/>
    <p:sldId id="467" r:id="rId15"/>
    <p:sldId id="338" r:id="rId16"/>
    <p:sldId id="339" r:id="rId17"/>
    <p:sldId id="480" r:id="rId18"/>
    <p:sldId id="383" r:id="rId19"/>
    <p:sldId id="340" r:id="rId20"/>
    <p:sldId id="341" r:id="rId21"/>
    <p:sldId id="342" r:id="rId22"/>
    <p:sldId id="512" r:id="rId23"/>
    <p:sldId id="522" r:id="rId24"/>
    <p:sldId id="481" r:id="rId25"/>
    <p:sldId id="347" r:id="rId26"/>
    <p:sldId id="482" r:id="rId27"/>
    <p:sldId id="477" r:id="rId28"/>
    <p:sldId id="478" r:id="rId29"/>
    <p:sldId id="483" r:id="rId30"/>
    <p:sldId id="348" r:id="rId31"/>
    <p:sldId id="349" r:id="rId32"/>
    <p:sldId id="350" r:id="rId33"/>
    <p:sldId id="351" r:id="rId34"/>
    <p:sldId id="352" r:id="rId35"/>
    <p:sldId id="484" r:id="rId36"/>
    <p:sldId id="381" r:id="rId37"/>
    <p:sldId id="382" r:id="rId38"/>
    <p:sldId id="461" r:id="rId39"/>
    <p:sldId id="462" r:id="rId40"/>
    <p:sldId id="463" r:id="rId41"/>
    <p:sldId id="464" r:id="rId42"/>
    <p:sldId id="465" r:id="rId43"/>
    <p:sldId id="466" r:id="rId44"/>
    <p:sldId id="485" r:id="rId45"/>
    <p:sldId id="489" r:id="rId46"/>
    <p:sldId id="490" r:id="rId47"/>
    <p:sldId id="491" r:id="rId48"/>
    <p:sldId id="492" r:id="rId49"/>
    <p:sldId id="470" r:id="rId50"/>
    <p:sldId id="399" r:id="rId51"/>
    <p:sldId id="307" r:id="rId5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4068" autoAdjust="0"/>
  </p:normalViewPr>
  <p:slideViewPr>
    <p:cSldViewPr>
      <p:cViewPr varScale="1">
        <p:scale>
          <a:sx n="71" d="100"/>
          <a:sy n="71" d="100"/>
        </p:scale>
        <p:origin x="1098" y="6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63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F37230-4E82-4340-8135-24BE8111EABF}" type="datetimeFigureOut">
              <a:rPr lang="it-IT" smtClean="0"/>
              <a:pPr/>
              <a:t>12/06/2019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534CA7-EC6B-4BD0-8AAB-7C57572FA37A}" type="slidenum">
              <a:rPr lang="it-IT" smtClean="0"/>
              <a:pPr/>
              <a:t>‹N›</a:t>
            </a:fld>
            <a:endParaRPr lang="it-IT"/>
          </a:p>
        </p:txBody>
      </p:sp>
    </p:spTree>
    <p:extLst>
      <p:ext uri="{BB962C8B-B14F-4D97-AF65-F5344CB8AC3E}">
        <p14:creationId xmlns:p14="http://schemas.microsoft.com/office/powerpoint/2010/main" val="290649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Grp="1"/>
          </p:cNvSpPr>
          <p:nvPr>
            <p:ph type="sldNum" sz="quarter" idx="8"/>
          </p:nvPr>
        </p:nvSpPr>
        <p:spPr>
          <a:xfrm>
            <a:off x="3884759" y="8685360"/>
            <a:ext cx="2971439" cy="456839"/>
          </a:xfrm>
        </p:spPr>
        <p:txBody>
          <a:bodyPr wrap="square" lIns="90000" tIns="45000" rIns="90000" bIns="45000" anchor="t"/>
          <a:lstStyle/>
          <a:p>
            <a:pPr lvl="0" algn="l" hangingPunct="1"/>
            <a:fld id="{A213A6A8-6F91-43D3-B92D-7382065AE0D0}" type="slidenum">
              <a:t>2</a:t>
            </a:fld>
            <a:endParaRPr lang="it-IT" sz="1800">
              <a:solidFill>
                <a:srgbClr val="000000"/>
              </a:solidFill>
              <a:latin typeface="Calibri" pitchFamily="34"/>
              <a:ea typeface="+mn-ea" pitchFamily="2"/>
              <a:cs typeface="Arial" pitchFamily="34"/>
            </a:endParaRPr>
          </a:p>
        </p:txBody>
      </p:sp>
      <p:sp>
        <p:nvSpPr>
          <p:cNvPr id="3" name="Rectangle 2"/>
          <p:cNvSpPr>
            <a:spLocks noGrp="1" noRot="1" noChangeAspect="1" noResize="1"/>
          </p:cNvSpPr>
          <p:nvPr>
            <p:ph type="sldImg"/>
          </p:nvPr>
        </p:nvSpPr>
        <p:spPr>
          <a:xfrm>
            <a:off x="992188" y="777875"/>
            <a:ext cx="5118100" cy="3838575"/>
          </a:xfrm>
          <a:solidFill>
            <a:schemeClr val="accent1"/>
          </a:solidFill>
          <a:ln w="25400">
            <a:solidFill>
              <a:schemeClr val="accent1">
                <a:shade val="50000"/>
              </a:schemeClr>
            </a:solidFill>
            <a:prstDash val="solid"/>
          </a:ln>
        </p:spPr>
      </p:sp>
      <p:sp>
        <p:nvSpPr>
          <p:cNvPr id="4" name="Rectangle 3"/>
          <p:cNvSpPr txBox="1">
            <a:spLocks noGrp="1"/>
          </p:cNvSpPr>
          <p:nvPr>
            <p:ph type="body" sz="quarter" idx="1"/>
          </p:nvPr>
        </p:nvSpPr>
        <p:spPr>
          <a:xfrm>
            <a:off x="685800" y="4343400"/>
            <a:ext cx="5486039" cy="4114440"/>
          </a:xfrm>
        </p:spPr>
        <p:txBody>
          <a:bodyPr wrap="none" lIns="90000" tIns="45000" rIns="90000" bIns="45000" anchor="ctr"/>
          <a:lstStyle/>
          <a:p>
            <a:pPr lvl="0"/>
            <a:endParaRPr lang="it-IT"/>
          </a:p>
        </p:txBody>
      </p:sp>
    </p:spTree>
    <p:extLst>
      <p:ext uri="{BB962C8B-B14F-4D97-AF65-F5344CB8AC3E}">
        <p14:creationId xmlns:p14="http://schemas.microsoft.com/office/powerpoint/2010/main" val="468582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534CA7-EC6B-4BD0-8AAB-7C57572FA37A}" type="slidenum">
              <a:rPr lang="it-IT" smtClean="0"/>
              <a:pPr/>
              <a:t>10</a:t>
            </a:fld>
            <a:endParaRPr lang="it-IT"/>
          </a:p>
        </p:txBody>
      </p:sp>
    </p:spTree>
    <p:extLst>
      <p:ext uri="{BB962C8B-B14F-4D97-AF65-F5344CB8AC3E}">
        <p14:creationId xmlns:p14="http://schemas.microsoft.com/office/powerpoint/2010/main" val="237469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01534CA7-EC6B-4BD0-8AAB-7C57572FA37A}" type="slidenum">
              <a:rPr lang="it-IT" smtClean="0"/>
              <a:pPr/>
              <a:t>39</a:t>
            </a:fld>
            <a:endParaRPr lang="it-IT"/>
          </a:p>
        </p:txBody>
      </p:sp>
    </p:spTree>
    <p:extLst>
      <p:ext uri="{BB962C8B-B14F-4D97-AF65-F5344CB8AC3E}">
        <p14:creationId xmlns:p14="http://schemas.microsoft.com/office/powerpoint/2010/main" val="423907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01534CA7-EC6B-4BD0-8AAB-7C57572FA37A}" type="slidenum">
              <a:rPr lang="it-IT" smtClean="0"/>
              <a:pPr/>
              <a:t>41</a:t>
            </a:fld>
            <a:endParaRPr lang="it-IT"/>
          </a:p>
        </p:txBody>
      </p:sp>
    </p:spTree>
    <p:extLst>
      <p:ext uri="{BB962C8B-B14F-4D97-AF65-F5344CB8AC3E}">
        <p14:creationId xmlns:p14="http://schemas.microsoft.com/office/powerpoint/2010/main" val="2373070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01534CA7-EC6B-4BD0-8AAB-7C57572FA37A}" type="slidenum">
              <a:rPr lang="it-IT" smtClean="0"/>
              <a:pPr/>
              <a:t>42</a:t>
            </a:fld>
            <a:endParaRPr lang="it-IT"/>
          </a:p>
        </p:txBody>
      </p:sp>
    </p:spTree>
    <p:extLst>
      <p:ext uri="{BB962C8B-B14F-4D97-AF65-F5344CB8AC3E}">
        <p14:creationId xmlns:p14="http://schemas.microsoft.com/office/powerpoint/2010/main" val="389643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01534CA7-EC6B-4BD0-8AAB-7C57572FA37A}" type="slidenum">
              <a:rPr lang="it-IT" smtClean="0"/>
              <a:pPr/>
              <a:t>43</a:t>
            </a:fld>
            <a:endParaRPr lang="it-IT"/>
          </a:p>
        </p:txBody>
      </p:sp>
    </p:spTree>
    <p:extLst>
      <p:ext uri="{BB962C8B-B14F-4D97-AF65-F5344CB8AC3E}">
        <p14:creationId xmlns:p14="http://schemas.microsoft.com/office/powerpoint/2010/main" val="312311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a:xfrm>
            <a:off x="457200" y="6356350"/>
            <a:ext cx="2133600" cy="365125"/>
          </a:xfrm>
          <a:prstGeom prst="rect">
            <a:avLst/>
          </a:prstGeom>
        </p:spPr>
        <p:txBody>
          <a:bodyPr/>
          <a:lstStyle/>
          <a:p>
            <a:fld id="{2A02D26D-53D6-4750-A1CA-5B2021CDD5ED}" type="datetimeFigureOut">
              <a:rPr lang="it-IT" smtClean="0"/>
              <a:pPr/>
              <a:t>12/06/2019</a:t>
            </a:fld>
            <a:endParaRPr lang="it-IT"/>
          </a:p>
        </p:txBody>
      </p:sp>
      <p:sp>
        <p:nvSpPr>
          <p:cNvPr id="19" name="Segnaposto piè di pagina 18"/>
          <p:cNvSpPr>
            <a:spLocks noGrp="1"/>
          </p:cNvSpPr>
          <p:nvPr>
            <p:ph type="ftr" sz="quarter" idx="11"/>
          </p:nvPr>
        </p:nvSpPr>
        <p:spPr>
          <a:xfrm>
            <a:off x="2667000" y="6356350"/>
            <a:ext cx="3352800" cy="365125"/>
          </a:xfrm>
          <a:prstGeom prst="rect">
            <a:avLst/>
          </a:prstGeom>
        </p:spPr>
        <p:txBody>
          <a:bodyPr/>
          <a:lstStyle/>
          <a:p>
            <a:endParaRPr lang="it-IT" dirty="0"/>
          </a:p>
        </p:txBody>
      </p:sp>
      <p:sp>
        <p:nvSpPr>
          <p:cNvPr id="27" name="Segnaposto numero diapositiva 26"/>
          <p:cNvSpPr>
            <a:spLocks noGrp="1"/>
          </p:cNvSpPr>
          <p:nvPr>
            <p:ph type="sldNum" sz="quarter" idx="12"/>
          </p:nvPr>
        </p:nvSpPr>
        <p:spPr>
          <a:xfrm>
            <a:off x="7924800" y="6356350"/>
            <a:ext cx="762000" cy="365125"/>
          </a:xfrm>
          <a:prstGeom prst="rect">
            <a:avLst/>
          </a:prstGeom>
        </p:spPr>
        <p:txBody>
          <a:bodyPr/>
          <a:lstStyle/>
          <a:p>
            <a:fld id="{AD95811E-2DC0-4173-B9EB-BC71F80318C3}"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2A02D26D-53D6-4750-A1CA-5B2021CDD5ED}" type="datetimeFigureOut">
              <a:rPr lang="it-IT" smtClean="0"/>
              <a:pPr/>
              <a:t>12/06/2019</a:t>
            </a:fld>
            <a:endParaRPr lang="it-IT"/>
          </a:p>
        </p:txBody>
      </p:sp>
      <p:sp>
        <p:nvSpPr>
          <p:cNvPr id="5" name="Segnaposto piè di pagina 4"/>
          <p:cNvSpPr>
            <a:spLocks noGrp="1"/>
          </p:cNvSpPr>
          <p:nvPr>
            <p:ph type="ftr" sz="quarter" idx="11"/>
          </p:nvPr>
        </p:nvSpPr>
        <p:spPr>
          <a:xfrm>
            <a:off x="2667000" y="6356350"/>
            <a:ext cx="3352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7924800" y="6356350"/>
            <a:ext cx="762000" cy="365125"/>
          </a:xfrm>
          <a:prstGeom prst="rect">
            <a:avLst/>
          </a:prstGeom>
        </p:spPr>
        <p:txBody>
          <a:bodyPr/>
          <a:lstStyle/>
          <a:p>
            <a:fld id="{AD95811E-2DC0-4173-B9EB-BC71F80318C3}" type="slidenum">
              <a:rPr lang="it-IT" smtClean="0"/>
              <a:pPr/>
              <a:t>‹N›</a:t>
            </a:fld>
            <a:endParaRPr lang="it-IT"/>
          </a:p>
        </p:txBody>
      </p:sp>
      <p:pic>
        <p:nvPicPr>
          <p:cNvPr id="7" name="Immagine 6" descr="Logo WDN (fondo trasparente).png"/>
          <p:cNvPicPr>
            <a:picLocks noChangeAspect="1"/>
          </p:cNvPicPr>
          <p:nvPr userDrawn="1"/>
        </p:nvPicPr>
        <p:blipFill>
          <a:blip r:embed="rId2" cstate="print"/>
          <a:stretch>
            <a:fillRect/>
          </a:stretch>
        </p:blipFill>
        <p:spPr>
          <a:xfrm>
            <a:off x="263774" y="208469"/>
            <a:ext cx="707826" cy="988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2A02D26D-53D6-4750-A1CA-5B2021CDD5ED}" type="datetimeFigureOut">
              <a:rPr lang="it-IT" smtClean="0"/>
              <a:pPr/>
              <a:t>12/06/2019</a:t>
            </a:fld>
            <a:endParaRPr lang="it-IT"/>
          </a:p>
        </p:txBody>
      </p:sp>
      <p:sp>
        <p:nvSpPr>
          <p:cNvPr id="5" name="Segnaposto piè di pagina 4"/>
          <p:cNvSpPr>
            <a:spLocks noGrp="1"/>
          </p:cNvSpPr>
          <p:nvPr>
            <p:ph type="ftr" sz="quarter" idx="11"/>
          </p:nvPr>
        </p:nvSpPr>
        <p:spPr>
          <a:xfrm>
            <a:off x="2667000" y="6356350"/>
            <a:ext cx="3352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7924800" y="6356350"/>
            <a:ext cx="762000" cy="365125"/>
          </a:xfrm>
          <a:prstGeom prst="rect">
            <a:avLst/>
          </a:prstGeom>
        </p:spPr>
        <p:txBody>
          <a:bodyPr/>
          <a:lstStyle/>
          <a:p>
            <a:fld id="{AD95811E-2DC0-4173-B9EB-BC71F80318C3}" type="slidenum">
              <a:rPr lang="it-IT" smtClean="0"/>
              <a:pPr/>
              <a:t>‹N›</a:t>
            </a:fld>
            <a:endParaRPr lang="it-IT"/>
          </a:p>
        </p:txBody>
      </p:sp>
      <p:pic>
        <p:nvPicPr>
          <p:cNvPr id="7" name="Immagine 6" descr="Logo WDN (fondo trasparente).png"/>
          <p:cNvPicPr>
            <a:picLocks noChangeAspect="1"/>
          </p:cNvPicPr>
          <p:nvPr userDrawn="1"/>
        </p:nvPicPr>
        <p:blipFill>
          <a:blip r:embed="rId2" cstate="print"/>
          <a:stretch>
            <a:fillRect/>
          </a:stretch>
        </p:blipFill>
        <p:spPr>
          <a:xfrm>
            <a:off x="263774" y="208469"/>
            <a:ext cx="707826" cy="988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648" y="305434"/>
            <a:ext cx="6284292" cy="866360"/>
          </a:xfrm>
        </p:spPr>
        <p:txBody>
          <a:bodyPr/>
          <a:lstStyle/>
          <a:p>
            <a:r>
              <a:rPr kumimoji="0" lang="it-IT" dirty="0" smtClean="0"/>
              <a:t>Fare clic per modificare lo stile del titolo</a:t>
            </a:r>
            <a:endParaRPr kumimoji="0" lang="en-US" dirty="0"/>
          </a:p>
        </p:txBody>
      </p:sp>
      <p:sp>
        <p:nvSpPr>
          <p:cNvPr id="3" name="Segnaposto contenuto 2"/>
          <p:cNvSpPr>
            <a:spLocks noGrp="1"/>
          </p:cNvSpPr>
          <p:nvPr>
            <p:ph idx="1"/>
          </p:nvPr>
        </p:nvSpPr>
        <p:spPr/>
        <p:txBody>
          <a:bodyPr/>
          <a:lstStyle/>
          <a:p>
            <a:pPr lvl="0" eaLnBrk="1" latinLnBrk="0" hangingPunct="1"/>
            <a:r>
              <a:rPr lang="it-IT" dirty="0" smtClean="0"/>
              <a:t>Fare clic per modificare stili del testo dello schema</a:t>
            </a:r>
          </a:p>
          <a:p>
            <a:pPr lvl="1" eaLnBrk="1" latinLnBrk="0" hangingPunct="1"/>
            <a:r>
              <a:rPr lang="it-IT" dirty="0" smtClean="0"/>
              <a:t>Secondo livello</a:t>
            </a:r>
          </a:p>
          <a:p>
            <a:pPr lvl="2" eaLnBrk="1" latinLnBrk="0" hangingPunct="1"/>
            <a:r>
              <a:rPr lang="it-IT" dirty="0" smtClean="0"/>
              <a:t>Terzo livello</a:t>
            </a:r>
          </a:p>
          <a:p>
            <a:pPr lvl="3" eaLnBrk="1" latinLnBrk="0" hangingPunct="1"/>
            <a:r>
              <a:rPr lang="it-IT" dirty="0" smtClean="0"/>
              <a:t>Quarto livello</a:t>
            </a:r>
          </a:p>
          <a:p>
            <a:pPr lvl="4" eaLnBrk="1" latinLnBrk="0" hangingPunct="1"/>
            <a:r>
              <a:rPr lang="it-IT" dirty="0" smtClean="0"/>
              <a:t>Quinto livello</a:t>
            </a:r>
            <a:endParaRPr kumimoji="0" lang="en-US" dirty="0"/>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2A02D26D-53D6-4750-A1CA-5B2021CDD5ED}" type="datetimeFigureOut">
              <a:rPr lang="it-IT" smtClean="0"/>
              <a:pPr/>
              <a:t>12/06/2019</a:t>
            </a:fld>
            <a:endParaRPr lang="it-IT"/>
          </a:p>
        </p:txBody>
      </p:sp>
      <p:sp>
        <p:nvSpPr>
          <p:cNvPr id="5" name="Segnaposto piè di pagina 4"/>
          <p:cNvSpPr>
            <a:spLocks noGrp="1"/>
          </p:cNvSpPr>
          <p:nvPr>
            <p:ph type="ftr" sz="quarter" idx="11"/>
          </p:nvPr>
        </p:nvSpPr>
        <p:spPr>
          <a:xfrm>
            <a:off x="2667000" y="6356350"/>
            <a:ext cx="3352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7924800" y="6356350"/>
            <a:ext cx="762000" cy="365125"/>
          </a:xfrm>
          <a:prstGeom prst="rect">
            <a:avLst/>
          </a:prstGeom>
        </p:spPr>
        <p:txBody>
          <a:bodyPr/>
          <a:lstStyle/>
          <a:p>
            <a:fld id="{AD95811E-2DC0-4173-B9EB-BC71F80318C3}" type="slidenum">
              <a:rPr lang="it-IT" smtClean="0"/>
              <a:pPr/>
              <a:t>‹N›</a:t>
            </a:fld>
            <a:endParaRPr lang="it-IT"/>
          </a:p>
        </p:txBody>
      </p:sp>
      <p:pic>
        <p:nvPicPr>
          <p:cNvPr id="7" name="Immagine 6" descr="Logo WDN (fondo trasparente).png"/>
          <p:cNvPicPr>
            <a:picLocks noChangeAspect="1"/>
          </p:cNvPicPr>
          <p:nvPr userDrawn="1"/>
        </p:nvPicPr>
        <p:blipFill>
          <a:blip r:embed="rId2" cstate="print"/>
          <a:stretch>
            <a:fillRect/>
          </a:stretch>
        </p:blipFill>
        <p:spPr>
          <a:xfrm>
            <a:off x="263774" y="44624"/>
            <a:ext cx="862546" cy="12043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magine 11" descr="Logo IDEA_New.jpg"/>
          <p:cNvPicPr/>
          <p:nvPr userDrawn="1"/>
        </p:nvPicPr>
        <p:blipFill>
          <a:blip r:embed="rId3" cstate="print"/>
          <a:stretch>
            <a:fillRect/>
          </a:stretch>
        </p:blipFill>
        <p:spPr>
          <a:xfrm>
            <a:off x="7587352" y="44624"/>
            <a:ext cx="1161112" cy="570424"/>
          </a:xfrm>
          <a:prstGeom prst="rect">
            <a:avLst/>
          </a:prstGeom>
          <a:ln>
            <a:noFill/>
          </a:ln>
          <a:effectLst>
            <a:outerShdw blurRad="50800" dist="38100" algn="l" rotWithShape="0">
              <a:prstClr val="black">
                <a:alpha val="40000"/>
              </a:prstClr>
            </a:outerShdw>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357301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2800" b="1" cap="none" baseline="0" dirty="0">
                <a:ln w="635">
                  <a:noFill/>
                </a:ln>
                <a:solidFill>
                  <a:schemeClr val="tx2">
                    <a:lumMod val="10000"/>
                  </a:schemeClr>
                </a:solidFill>
                <a:effectLst>
                  <a:outerShdw blurRad="38100" dist="25400" dir="5400000" algn="tl" rotWithShape="0">
                    <a:srgbClr val="000000">
                      <a:alpha val="43000"/>
                    </a:srgbClr>
                  </a:outerShdw>
                </a:effectLst>
                <a:latin typeface="Cambria" pitchFamily="18" charset="0"/>
                <a:ea typeface="+mj-ea"/>
                <a:cs typeface="+mj-cs"/>
              </a:defRPr>
            </a:lvl1pPr>
          </a:lstStyle>
          <a:p>
            <a:r>
              <a:rPr kumimoji="0" lang="it-IT" dirty="0" smtClean="0"/>
              <a:t>Fare clic per modificare lo stile del titolo</a:t>
            </a:r>
            <a:endParaRPr kumimoji="0" lang="en-US" dirty="0"/>
          </a:p>
        </p:txBody>
      </p:sp>
      <p:sp>
        <p:nvSpPr>
          <p:cNvPr id="3" name="Segnaposto testo 2"/>
          <p:cNvSpPr>
            <a:spLocks noGrp="1"/>
          </p:cNvSpPr>
          <p:nvPr>
            <p:ph type="body" idx="1"/>
          </p:nvPr>
        </p:nvSpPr>
        <p:spPr>
          <a:xfrm>
            <a:off x="467544" y="5085184"/>
            <a:ext cx="7772400" cy="1509712"/>
          </a:xfrm>
        </p:spPr>
        <p:txBody>
          <a:bodyPr lIns="45720" rIns="45720" anchor="t"/>
          <a:lstStyle>
            <a:lvl1pPr marL="0" indent="0">
              <a:buNone/>
              <a:defRPr sz="2200">
                <a:solidFill>
                  <a:schemeClr val="tx1"/>
                </a:solidFill>
                <a:latin typeface="Cambria"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dirty="0" smtClean="0"/>
              <a:t>Fare clic per modificare stili del testo dello schema</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2A02D26D-53D6-4750-A1CA-5B2021CDD5ED}" type="datetimeFigureOut">
              <a:rPr lang="it-IT" smtClean="0"/>
              <a:pPr/>
              <a:t>12/06/2019</a:t>
            </a:fld>
            <a:endParaRPr lang="it-IT"/>
          </a:p>
        </p:txBody>
      </p:sp>
      <p:sp>
        <p:nvSpPr>
          <p:cNvPr id="6" name="Segnaposto piè di pagina 5"/>
          <p:cNvSpPr>
            <a:spLocks noGrp="1"/>
          </p:cNvSpPr>
          <p:nvPr>
            <p:ph type="ftr" sz="quarter" idx="11"/>
          </p:nvPr>
        </p:nvSpPr>
        <p:spPr>
          <a:xfrm>
            <a:off x="2667000" y="6356350"/>
            <a:ext cx="3352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7924800" y="6356350"/>
            <a:ext cx="762000" cy="365125"/>
          </a:xfrm>
          <a:prstGeom prst="rect">
            <a:avLst/>
          </a:prstGeom>
        </p:spPr>
        <p:txBody>
          <a:bodyPr/>
          <a:lstStyle/>
          <a:p>
            <a:fld id="{AD95811E-2DC0-4173-B9EB-BC71F80318C3}" type="slidenum">
              <a:rPr lang="it-IT" smtClean="0"/>
              <a:pPr/>
              <a:t>‹N›</a:t>
            </a:fld>
            <a:endParaRPr lang="it-IT"/>
          </a:p>
        </p:txBody>
      </p:sp>
      <p:pic>
        <p:nvPicPr>
          <p:cNvPr id="8" name="Immagine 7" descr="Logo WDN (fondo trasparente).png"/>
          <p:cNvPicPr>
            <a:picLocks noChangeAspect="1"/>
          </p:cNvPicPr>
          <p:nvPr userDrawn="1"/>
        </p:nvPicPr>
        <p:blipFill>
          <a:blip r:embed="rId2" cstate="print"/>
          <a:stretch>
            <a:fillRect/>
          </a:stretch>
        </p:blipFill>
        <p:spPr>
          <a:xfrm>
            <a:off x="263774" y="208469"/>
            <a:ext cx="707826" cy="988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2A02D26D-53D6-4750-A1CA-5B2021CDD5ED}" type="datetimeFigureOut">
              <a:rPr lang="it-IT" smtClean="0"/>
              <a:pPr/>
              <a:t>12/06/2019</a:t>
            </a:fld>
            <a:endParaRPr lang="it-IT"/>
          </a:p>
        </p:txBody>
      </p:sp>
      <p:sp>
        <p:nvSpPr>
          <p:cNvPr id="8" name="Segnaposto piè di pagina 7"/>
          <p:cNvSpPr>
            <a:spLocks noGrp="1"/>
          </p:cNvSpPr>
          <p:nvPr>
            <p:ph type="ftr" sz="quarter" idx="11"/>
          </p:nvPr>
        </p:nvSpPr>
        <p:spPr>
          <a:xfrm>
            <a:off x="2667000" y="6356350"/>
            <a:ext cx="33528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7924800" y="6356350"/>
            <a:ext cx="762000" cy="365125"/>
          </a:xfrm>
          <a:prstGeom prst="rect">
            <a:avLst/>
          </a:prstGeom>
        </p:spPr>
        <p:txBody>
          <a:bodyPr/>
          <a:lstStyle/>
          <a:p>
            <a:fld id="{AD95811E-2DC0-4173-B9EB-BC71F80318C3}" type="slidenum">
              <a:rPr lang="it-IT" smtClean="0"/>
              <a:pPr/>
              <a:t>‹N›</a:t>
            </a:fld>
            <a:endParaRPr lang="it-IT"/>
          </a:p>
        </p:txBody>
      </p:sp>
      <p:pic>
        <p:nvPicPr>
          <p:cNvPr id="10" name="Immagine 9" descr="Logo WDN (fondo trasparente).png"/>
          <p:cNvPicPr>
            <a:picLocks noChangeAspect="1"/>
          </p:cNvPicPr>
          <p:nvPr userDrawn="1"/>
        </p:nvPicPr>
        <p:blipFill>
          <a:blip r:embed="rId2" cstate="print"/>
          <a:stretch>
            <a:fillRect/>
          </a:stretch>
        </p:blipFill>
        <p:spPr>
          <a:xfrm>
            <a:off x="263774" y="208469"/>
            <a:ext cx="707826" cy="988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2A02D26D-53D6-4750-A1CA-5B2021CDD5ED}" type="datetimeFigureOut">
              <a:rPr lang="it-IT" smtClean="0"/>
              <a:pPr/>
              <a:t>12/06/2019</a:t>
            </a:fld>
            <a:endParaRPr lang="it-IT"/>
          </a:p>
        </p:txBody>
      </p:sp>
      <p:sp>
        <p:nvSpPr>
          <p:cNvPr id="4" name="Segnaposto piè di pagina 3"/>
          <p:cNvSpPr>
            <a:spLocks noGrp="1"/>
          </p:cNvSpPr>
          <p:nvPr>
            <p:ph type="ftr" sz="quarter" idx="11"/>
          </p:nvPr>
        </p:nvSpPr>
        <p:spPr>
          <a:xfrm>
            <a:off x="2667000" y="6356350"/>
            <a:ext cx="33528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7924800" y="6356350"/>
            <a:ext cx="762000" cy="365125"/>
          </a:xfrm>
          <a:prstGeom prst="rect">
            <a:avLst/>
          </a:prstGeom>
        </p:spPr>
        <p:txBody>
          <a:bodyPr/>
          <a:lstStyle/>
          <a:p>
            <a:fld id="{AD95811E-2DC0-4173-B9EB-BC71F80318C3}" type="slidenum">
              <a:rPr lang="it-IT" smtClean="0"/>
              <a:pPr/>
              <a:t>‹N›</a:t>
            </a:fld>
            <a:endParaRPr lang="it-IT"/>
          </a:p>
        </p:txBody>
      </p:sp>
      <p:pic>
        <p:nvPicPr>
          <p:cNvPr id="6" name="Immagine 5" descr="Logo WDN (fondo trasparente).png"/>
          <p:cNvPicPr>
            <a:picLocks noChangeAspect="1"/>
          </p:cNvPicPr>
          <p:nvPr userDrawn="1"/>
        </p:nvPicPr>
        <p:blipFill>
          <a:blip r:embed="rId2" cstate="print"/>
          <a:stretch>
            <a:fillRect/>
          </a:stretch>
        </p:blipFill>
        <p:spPr>
          <a:xfrm>
            <a:off x="263774" y="208469"/>
            <a:ext cx="707826" cy="988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2A02D26D-53D6-4750-A1CA-5B2021CDD5ED}" type="datetimeFigureOut">
              <a:rPr lang="it-IT" smtClean="0"/>
              <a:pPr/>
              <a:t>12/06/2019</a:t>
            </a:fld>
            <a:endParaRPr lang="it-IT"/>
          </a:p>
        </p:txBody>
      </p:sp>
      <p:sp>
        <p:nvSpPr>
          <p:cNvPr id="3" name="Segnaposto piè di pagina 2"/>
          <p:cNvSpPr>
            <a:spLocks noGrp="1"/>
          </p:cNvSpPr>
          <p:nvPr>
            <p:ph type="ftr" sz="quarter" idx="11"/>
          </p:nvPr>
        </p:nvSpPr>
        <p:spPr>
          <a:xfrm>
            <a:off x="2667000" y="6356350"/>
            <a:ext cx="33528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7924800" y="6356350"/>
            <a:ext cx="762000" cy="365125"/>
          </a:xfrm>
          <a:prstGeom prst="rect">
            <a:avLst/>
          </a:prstGeom>
        </p:spPr>
        <p:txBody>
          <a:bodyPr/>
          <a:lstStyle/>
          <a:p>
            <a:fld id="{AD95811E-2DC0-4173-B9EB-BC71F80318C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2A02D26D-53D6-4750-A1CA-5B2021CDD5ED}" type="datetimeFigureOut">
              <a:rPr lang="it-IT" smtClean="0"/>
              <a:pPr/>
              <a:t>12/06/2019</a:t>
            </a:fld>
            <a:endParaRPr lang="it-IT"/>
          </a:p>
        </p:txBody>
      </p:sp>
      <p:sp>
        <p:nvSpPr>
          <p:cNvPr id="6" name="Segnaposto piè di pagina 5"/>
          <p:cNvSpPr>
            <a:spLocks noGrp="1"/>
          </p:cNvSpPr>
          <p:nvPr>
            <p:ph type="ftr" sz="quarter" idx="11"/>
          </p:nvPr>
        </p:nvSpPr>
        <p:spPr>
          <a:xfrm>
            <a:off x="2667000" y="6356350"/>
            <a:ext cx="3352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7924800" y="6356350"/>
            <a:ext cx="762000" cy="365125"/>
          </a:xfrm>
          <a:prstGeom prst="rect">
            <a:avLst/>
          </a:prstGeom>
        </p:spPr>
        <p:txBody>
          <a:bodyPr/>
          <a:lstStyle/>
          <a:p>
            <a:fld id="{AD95811E-2DC0-4173-B9EB-BC71F80318C3}" type="slidenum">
              <a:rPr lang="it-IT" smtClean="0"/>
              <a:pPr/>
              <a:t>‹N›</a:t>
            </a:fld>
            <a:endParaRPr lang="it-IT"/>
          </a:p>
        </p:txBody>
      </p:sp>
      <p:pic>
        <p:nvPicPr>
          <p:cNvPr id="8" name="Immagine 7" descr="Logo WDN (fondo trasparente).png"/>
          <p:cNvPicPr>
            <a:picLocks noChangeAspect="1"/>
          </p:cNvPicPr>
          <p:nvPr userDrawn="1"/>
        </p:nvPicPr>
        <p:blipFill>
          <a:blip r:embed="rId2" cstate="print"/>
          <a:stretch>
            <a:fillRect/>
          </a:stretch>
        </p:blipFill>
        <p:spPr>
          <a:xfrm>
            <a:off x="263774" y="208469"/>
            <a:ext cx="707826" cy="988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2A02D26D-53D6-4750-A1CA-5B2021CDD5ED}" type="datetimeFigureOut">
              <a:rPr lang="it-IT" smtClean="0"/>
              <a:pPr/>
              <a:t>12/06/2019</a:t>
            </a:fld>
            <a:endParaRPr lang="it-IT"/>
          </a:p>
        </p:txBody>
      </p:sp>
      <p:sp>
        <p:nvSpPr>
          <p:cNvPr id="6" name="Segnaposto piè di pagina 5"/>
          <p:cNvSpPr>
            <a:spLocks noGrp="1"/>
          </p:cNvSpPr>
          <p:nvPr>
            <p:ph type="ftr" sz="quarter" idx="11"/>
          </p:nvPr>
        </p:nvSpPr>
        <p:spPr>
          <a:xfrm>
            <a:off x="2667000" y="6356350"/>
            <a:ext cx="3352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a:prstGeom prst="rect">
            <a:avLst/>
          </a:prstGeom>
        </p:spPr>
        <p:txBody>
          <a:bodyPr/>
          <a:lstStyle/>
          <a:p>
            <a:fld id="{AD95811E-2DC0-4173-B9EB-BC71F80318C3}"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pic>
        <p:nvPicPr>
          <p:cNvPr id="13" name="Immagine 12" descr="Logo WDN (fondo trasparente).png"/>
          <p:cNvPicPr>
            <a:picLocks noChangeAspect="1"/>
          </p:cNvPicPr>
          <p:nvPr userDrawn="1"/>
        </p:nvPicPr>
        <p:blipFill>
          <a:blip r:embed="rId2" cstate="print"/>
          <a:stretch>
            <a:fillRect/>
          </a:stretch>
        </p:blipFill>
        <p:spPr>
          <a:xfrm>
            <a:off x="263774" y="208469"/>
            <a:ext cx="707826" cy="988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1475656" y="762440"/>
            <a:ext cx="7211144" cy="506320"/>
          </a:xfrm>
          <a:prstGeom prst="rect">
            <a:avLst/>
          </a:prstGeom>
        </p:spPr>
        <p:txBody>
          <a:bodyPr vert="horz" lIns="0" rIns="0" bIns="0" anchor="b">
            <a:normAutofit/>
          </a:bodyPr>
          <a:lstStyle/>
          <a:p>
            <a:r>
              <a:rPr kumimoji="0" lang="it-IT" dirty="0" smtClean="0"/>
              <a:t>Fare clic per modificare lo stile del titolo</a:t>
            </a:r>
            <a:endParaRPr kumimoji="0" lang="en-US" dirty="0"/>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dirty="0" smtClean="0"/>
              <a:t>Fare clic per modificare stili del testo dello schema</a:t>
            </a:r>
          </a:p>
          <a:p>
            <a:pPr lvl="1" eaLnBrk="1" latinLnBrk="0" hangingPunct="1"/>
            <a:r>
              <a:rPr kumimoji="0" lang="it-IT" dirty="0" smtClean="0"/>
              <a:t>Secondo livello</a:t>
            </a:r>
          </a:p>
          <a:p>
            <a:pPr lvl="2" eaLnBrk="1" latinLnBrk="0" hangingPunct="1"/>
            <a:r>
              <a:rPr kumimoji="0" lang="it-IT" dirty="0" smtClean="0"/>
              <a:t>Terzo livello</a:t>
            </a:r>
          </a:p>
          <a:p>
            <a:pPr lvl="3" eaLnBrk="1" latinLnBrk="0" hangingPunct="1"/>
            <a:r>
              <a:rPr kumimoji="0" lang="it-IT" dirty="0" smtClean="0"/>
              <a:t>Quarto livello</a:t>
            </a:r>
          </a:p>
          <a:p>
            <a:pPr lvl="4" eaLnBrk="1" latinLnBrk="0" hangingPunct="1"/>
            <a:r>
              <a:rPr kumimoji="0" lang="it-IT" dirty="0" smtClean="0"/>
              <a:t>Quinto livello</a:t>
            </a:r>
            <a:endParaRPr kumimoji="0" lang="en-US" dirty="0"/>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Cambria" pitchFamily="18"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Cambria" pitchFamily="18"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Cambria" pitchFamily="18" charset="0"/>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Cambria" pitchFamily="18" charset="0"/>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Cambria" pitchFamily="18"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tiff"/><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0.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3.png"/><Relationship Id="rId4" Type="http://schemas.openxmlformats.org/officeDocument/2006/relationships/image" Target="../media/image62.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8.wmf"/><Relationship Id="rId18" Type="http://schemas.openxmlformats.org/officeDocument/2006/relationships/oleObject" Target="../embeddings/oleObject9.bin"/><Relationship Id="rId3" Type="http://schemas.openxmlformats.org/officeDocument/2006/relationships/image" Target="../media/image72.png"/><Relationship Id="rId7" Type="http://schemas.openxmlformats.org/officeDocument/2006/relationships/image" Target="../media/image65.wmf"/><Relationship Id="rId12" Type="http://schemas.openxmlformats.org/officeDocument/2006/relationships/oleObject" Target="../embeddings/oleObject6.bin"/><Relationship Id="rId17" Type="http://schemas.openxmlformats.org/officeDocument/2006/relationships/image" Target="../media/image70.wmf"/><Relationship Id="rId2" Type="http://schemas.openxmlformats.org/officeDocument/2006/relationships/slideLayout" Target="../slideLayouts/slideLayout7.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67.wmf"/><Relationship Id="rId5" Type="http://schemas.openxmlformats.org/officeDocument/2006/relationships/image" Target="../media/image64.wmf"/><Relationship Id="rId15" Type="http://schemas.openxmlformats.org/officeDocument/2006/relationships/image" Target="../media/image69.wmf"/><Relationship Id="rId10" Type="http://schemas.openxmlformats.org/officeDocument/2006/relationships/oleObject" Target="../embeddings/oleObject5.bin"/><Relationship Id="rId19" Type="http://schemas.openxmlformats.org/officeDocument/2006/relationships/image" Target="../media/image71.wmf"/><Relationship Id="rId4" Type="http://schemas.openxmlformats.org/officeDocument/2006/relationships/oleObject" Target="../embeddings/oleObject2.bin"/><Relationship Id="rId9" Type="http://schemas.openxmlformats.org/officeDocument/2006/relationships/image" Target="../media/image66.wmf"/><Relationship Id="rId14" Type="http://schemas.openxmlformats.org/officeDocument/2006/relationships/oleObject" Target="../embeddings/oleObject7.bin"/></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0207" y="1771085"/>
            <a:ext cx="8219256" cy="5013176"/>
          </a:xfrm>
          <a:prstGeom prst="rect">
            <a:avLst/>
          </a:prstGeom>
          <a:solidFill>
            <a:schemeClr val="bg1"/>
          </a:solidFill>
        </p:spPr>
        <p:txBody>
          <a:bodyPr>
            <a:noAutofit/>
          </a:bodyPr>
          <a:lstStyle/>
          <a:p>
            <a:pPr lvl="0" algn="ctr">
              <a:spcBef>
                <a:spcPct val="0"/>
              </a:spcBef>
              <a:defRPr/>
            </a:pPr>
            <a:endParaRPr lang="en-GB" sz="3200" b="1" dirty="0" smtClean="0">
              <a:solidFill>
                <a:schemeClr val="tx2"/>
              </a:solidFill>
              <a:effectLst>
                <a:outerShdw blurRad="38100" dist="38100" dir="2700000" algn="tl">
                  <a:srgbClr val="000000">
                    <a:alpha val="43137"/>
                  </a:srgbClr>
                </a:outerShdw>
              </a:effectLst>
              <a:latin typeface="Cambria" pitchFamily="18" charset="0"/>
              <a:ea typeface="+mj-ea"/>
              <a:cs typeface="+mj-cs"/>
            </a:endParaRPr>
          </a:p>
          <a:p>
            <a:pPr lvl="0" algn="ctr">
              <a:spcBef>
                <a:spcPct val="0"/>
              </a:spcBef>
              <a:defRPr/>
            </a:pPr>
            <a:endParaRPr lang="en-GB" sz="3200" b="1" dirty="0">
              <a:solidFill>
                <a:schemeClr val="tx2"/>
              </a:solidFill>
              <a:effectLst>
                <a:outerShdw blurRad="38100" dist="38100" dir="2700000" algn="tl">
                  <a:srgbClr val="000000">
                    <a:alpha val="43137"/>
                  </a:srgbClr>
                </a:outerShdw>
              </a:effectLst>
              <a:latin typeface="Cambria" pitchFamily="18" charset="0"/>
              <a:ea typeface="+mj-ea"/>
              <a:cs typeface="+mj-cs"/>
            </a:endParaRPr>
          </a:p>
          <a:p>
            <a:pPr algn="ctr">
              <a:spcBef>
                <a:spcPct val="0"/>
              </a:spcBef>
              <a:defRPr/>
            </a:pPr>
            <a:r>
              <a:rPr lang="en-GB" sz="3200" b="1" dirty="0">
                <a:solidFill>
                  <a:schemeClr val="tx2"/>
                </a:solidFill>
                <a:effectLst>
                  <a:outerShdw blurRad="38100" dist="38100" dir="2700000" algn="tl">
                    <a:srgbClr val="000000">
                      <a:alpha val="43137"/>
                    </a:srgbClr>
                  </a:outerShdw>
                </a:effectLst>
                <a:latin typeface="Cambria" pitchFamily="18" charset="0"/>
                <a:ea typeface="+mj-ea"/>
                <a:cs typeface="+mj-cs"/>
              </a:rPr>
              <a:t>ENHANCED WDN HYDRAULIC MODELLING </a:t>
            </a:r>
          </a:p>
          <a:p>
            <a:pPr lvl="0" algn="ctr">
              <a:spcBef>
                <a:spcPct val="0"/>
              </a:spcBef>
              <a:defRPr/>
            </a:pPr>
            <a:r>
              <a:rPr lang="en-GB" sz="3200" b="1" dirty="0" err="1" smtClean="0">
                <a:solidFill>
                  <a:schemeClr val="tx2"/>
                </a:solidFill>
                <a:effectLst>
                  <a:outerShdw blurRad="38100" dist="38100" dir="2700000" algn="tl">
                    <a:srgbClr val="000000">
                      <a:alpha val="43137"/>
                    </a:srgbClr>
                  </a:outerShdw>
                </a:effectLst>
                <a:latin typeface="Cambria" pitchFamily="18" charset="0"/>
                <a:ea typeface="+mj-ea"/>
                <a:cs typeface="+mj-cs"/>
              </a:rPr>
              <a:t>WDNetXL</a:t>
            </a:r>
            <a:r>
              <a:rPr lang="en-GB" sz="3200" b="1" dirty="0" smtClean="0">
                <a:solidFill>
                  <a:schemeClr val="tx2"/>
                </a:solidFill>
                <a:effectLst>
                  <a:outerShdw blurRad="38100" dist="38100" dir="2700000" algn="tl">
                    <a:srgbClr val="000000">
                      <a:alpha val="43137"/>
                    </a:srgbClr>
                  </a:outerShdw>
                </a:effectLst>
                <a:latin typeface="Cambria" pitchFamily="18" charset="0"/>
                <a:ea typeface="+mj-ea"/>
                <a:cs typeface="+mj-cs"/>
              </a:rPr>
              <a:t> vs. EPANET</a:t>
            </a:r>
          </a:p>
          <a:p>
            <a:pPr lvl="0">
              <a:spcBef>
                <a:spcPct val="0"/>
              </a:spcBef>
              <a:defRPr/>
            </a:pPr>
            <a:endParaRPr lang="it-IT" sz="2400" b="1" dirty="0" smtClean="0">
              <a:solidFill>
                <a:schemeClr val="tx2"/>
              </a:solidFill>
              <a:effectLst>
                <a:outerShdw blurRad="38100" dist="38100" dir="2700000" algn="tl">
                  <a:srgbClr val="000000">
                    <a:alpha val="43137"/>
                  </a:srgbClr>
                </a:outerShdw>
              </a:effectLst>
              <a:latin typeface="Cambria" pitchFamily="18" charset="0"/>
              <a:ea typeface="+mj-ea"/>
              <a:cs typeface="+mj-cs"/>
            </a:endParaRPr>
          </a:p>
          <a:p>
            <a:pPr lvl="0">
              <a:spcBef>
                <a:spcPct val="0"/>
              </a:spcBef>
              <a:defRPr/>
            </a:pPr>
            <a:endParaRPr lang="it-IT" sz="2400" b="1" dirty="0">
              <a:solidFill>
                <a:schemeClr val="tx2"/>
              </a:solidFill>
              <a:effectLst>
                <a:outerShdw blurRad="38100" dist="38100" dir="2700000" algn="tl">
                  <a:srgbClr val="000000">
                    <a:alpha val="43137"/>
                  </a:srgbClr>
                </a:outerShdw>
              </a:effectLst>
              <a:latin typeface="Cambria" pitchFamily="18" charset="0"/>
              <a:ea typeface="+mj-ea"/>
              <a:cs typeface="+mj-cs"/>
            </a:endParaRPr>
          </a:p>
          <a:p>
            <a:pPr lvl="0">
              <a:spcBef>
                <a:spcPct val="0"/>
              </a:spcBef>
              <a:defRPr/>
            </a:pPr>
            <a:endParaRPr lang="it-IT" sz="2400" b="1" dirty="0" smtClean="0">
              <a:solidFill>
                <a:schemeClr val="tx2"/>
              </a:solidFill>
              <a:effectLst>
                <a:outerShdw blurRad="38100" dist="38100" dir="2700000" algn="tl">
                  <a:srgbClr val="000000">
                    <a:alpha val="43137"/>
                  </a:srgbClr>
                </a:outerShdw>
              </a:effectLst>
              <a:latin typeface="Cambria" pitchFamily="18" charset="0"/>
              <a:ea typeface="+mj-ea"/>
              <a:cs typeface="+mj-cs"/>
            </a:endParaRPr>
          </a:p>
          <a:p>
            <a:pPr lvl="0">
              <a:spcBef>
                <a:spcPct val="0"/>
              </a:spcBef>
              <a:defRPr/>
            </a:pPr>
            <a:r>
              <a:rPr lang="it-IT" sz="2400" b="1" dirty="0" smtClean="0">
                <a:solidFill>
                  <a:schemeClr val="tx2"/>
                </a:solidFill>
                <a:effectLst>
                  <a:outerShdw blurRad="38100" dist="38100" dir="2700000" algn="tl">
                    <a:srgbClr val="000000">
                      <a:alpha val="43137"/>
                    </a:srgbClr>
                  </a:outerShdw>
                </a:effectLst>
                <a:latin typeface="Cambria" pitchFamily="18" charset="0"/>
                <a:ea typeface="+mj-ea"/>
                <a:cs typeface="+mj-cs"/>
              </a:rPr>
              <a:t>Orazio </a:t>
            </a:r>
            <a:r>
              <a:rPr lang="it-IT" sz="2400" b="1" dirty="0">
                <a:solidFill>
                  <a:schemeClr val="tx2"/>
                </a:solidFill>
                <a:effectLst>
                  <a:outerShdw blurRad="38100" dist="38100" dir="2700000" algn="tl">
                    <a:srgbClr val="000000">
                      <a:alpha val="43137"/>
                    </a:srgbClr>
                  </a:outerShdw>
                </a:effectLst>
                <a:latin typeface="Cambria" pitchFamily="18" charset="0"/>
                <a:ea typeface="+mj-ea"/>
                <a:cs typeface="+mj-cs"/>
              </a:rPr>
              <a:t>Giustolisi  (orazio.giustolisi@poliba.it)</a:t>
            </a:r>
          </a:p>
          <a:p>
            <a:pPr lvl="0">
              <a:spcBef>
                <a:spcPct val="0"/>
              </a:spcBef>
              <a:defRPr/>
            </a:pPr>
            <a:r>
              <a:rPr lang="it-IT" sz="2400" b="1" dirty="0">
                <a:solidFill>
                  <a:schemeClr val="tx2"/>
                </a:solidFill>
                <a:effectLst>
                  <a:outerShdw blurRad="38100" dist="38100" dir="2700000" algn="tl">
                    <a:srgbClr val="000000">
                      <a:alpha val="43137"/>
                    </a:srgbClr>
                  </a:outerShdw>
                </a:effectLst>
                <a:latin typeface="Cambria" pitchFamily="18" charset="0"/>
                <a:ea typeface="+mj-ea"/>
                <a:cs typeface="+mj-cs"/>
              </a:rPr>
              <a:t>Antonietta Simone (antonietta.simone@poliba.it)</a:t>
            </a:r>
          </a:p>
          <a:p>
            <a:pPr>
              <a:spcBef>
                <a:spcPct val="0"/>
              </a:spcBef>
              <a:defRPr/>
            </a:pPr>
            <a:r>
              <a:rPr lang="it-IT" sz="2400" b="1" dirty="0" smtClean="0">
                <a:solidFill>
                  <a:schemeClr val="tx2"/>
                </a:solidFill>
                <a:effectLst>
                  <a:outerShdw blurRad="38100" dist="38100" dir="2700000" algn="tl">
                    <a:srgbClr val="000000">
                      <a:alpha val="43137"/>
                    </a:srgbClr>
                  </a:outerShdw>
                </a:effectLst>
                <a:latin typeface="Cambria" pitchFamily="18" charset="0"/>
              </a:rPr>
              <a:t>Luigi Berardi  (</a:t>
            </a:r>
            <a:r>
              <a:rPr lang="it-IT" sz="2400" b="1" dirty="0" smtClean="0">
                <a:solidFill>
                  <a:schemeClr val="tx2"/>
                </a:solidFill>
                <a:effectLst>
                  <a:outerShdw blurRad="38100" dist="38100" dir="2700000" algn="tl">
                    <a:srgbClr val="000000">
                      <a:alpha val="43137"/>
                    </a:srgbClr>
                  </a:outerShdw>
                </a:effectLst>
                <a:latin typeface="Cambria" pitchFamily="18" charset="0"/>
              </a:rPr>
              <a:t>luigi.berardi@unich.it</a:t>
            </a:r>
            <a:r>
              <a:rPr lang="it-IT" sz="2400" b="1" dirty="0">
                <a:solidFill>
                  <a:schemeClr val="tx2"/>
                </a:solidFill>
                <a:effectLst>
                  <a:outerShdw blurRad="38100" dist="38100" dir="2700000" algn="tl">
                    <a:srgbClr val="000000">
                      <a:alpha val="43137"/>
                    </a:srgbClr>
                  </a:outerShdw>
                </a:effectLst>
                <a:latin typeface="Cambria" pitchFamily="18" charset="0"/>
              </a:rPr>
              <a:t>)</a:t>
            </a:r>
          </a:p>
          <a:p>
            <a:pPr>
              <a:spcBef>
                <a:spcPct val="0"/>
              </a:spcBef>
              <a:defRPr/>
            </a:pPr>
            <a:r>
              <a:rPr lang="it-IT" sz="2400" b="1" dirty="0" smtClean="0">
                <a:solidFill>
                  <a:schemeClr val="tx2"/>
                </a:solidFill>
                <a:effectLst>
                  <a:outerShdw blurRad="38100" dist="38100" dir="2700000" algn="tl">
                    <a:srgbClr val="000000">
                      <a:alpha val="43137"/>
                    </a:srgbClr>
                  </a:outerShdw>
                </a:effectLst>
                <a:latin typeface="Cambria" pitchFamily="18" charset="0"/>
              </a:rPr>
              <a:t>Daniele Laucelli (daniele.laucelli@poliba.it</a:t>
            </a:r>
            <a:r>
              <a:rPr lang="it-IT" sz="2400" b="1" dirty="0">
                <a:solidFill>
                  <a:schemeClr val="tx2"/>
                </a:solidFill>
                <a:effectLst>
                  <a:outerShdw blurRad="38100" dist="38100" dir="2700000" algn="tl">
                    <a:srgbClr val="000000">
                      <a:alpha val="43137"/>
                    </a:srgbClr>
                  </a:outerShdw>
                </a:effectLst>
                <a:latin typeface="Cambria" pitchFamily="18" charset="0"/>
              </a:rPr>
              <a: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sz="3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ea typeface="+mj-ea"/>
              <a:cs typeface="Angsana New" pitchFamily="18" charset="-34"/>
            </a:endParaRPr>
          </a:p>
        </p:txBody>
      </p:sp>
      <p:pic>
        <p:nvPicPr>
          <p:cNvPr id="11" name="Immagin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264667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descr="Logo IDEA_New.jpg"/>
          <p:cNvPicPr/>
          <p:nvPr/>
        </p:nvPicPr>
        <p:blipFill>
          <a:blip r:embed="rId3" cstate="print"/>
          <a:stretch>
            <a:fillRect/>
          </a:stretch>
        </p:blipFill>
        <p:spPr>
          <a:xfrm>
            <a:off x="7020272" y="265046"/>
            <a:ext cx="2016224" cy="1074481"/>
          </a:xfrm>
          <a:prstGeom prst="rect">
            <a:avLst/>
          </a:prstGeom>
          <a:ln>
            <a:no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3124863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2"/>
          <p:cNvSpPr>
            <a:spLocks noGrp="1"/>
          </p:cNvSpPr>
          <p:nvPr>
            <p:ph idx="4294967295"/>
          </p:nvPr>
        </p:nvSpPr>
        <p:spPr>
          <a:xfrm>
            <a:off x="238903" y="5229200"/>
            <a:ext cx="8713787" cy="1223963"/>
          </a:xfrm>
        </p:spPr>
        <p:txBody>
          <a:bodyPr>
            <a:noAutofit/>
          </a:bodyPr>
          <a:lstStyle/>
          <a:p>
            <a:r>
              <a:rPr lang="en-US" sz="2000" b="1" dirty="0" err="1" smtClean="0">
                <a:solidFill>
                  <a:srgbClr val="FF0000"/>
                </a:solidFill>
              </a:rPr>
              <a:t>WQNetXL</a:t>
            </a:r>
            <a:r>
              <a:rPr lang="en-US" sz="2000" b="1" dirty="0" smtClean="0">
                <a:solidFill>
                  <a:srgbClr val="FF0000"/>
                </a:solidFill>
              </a:rPr>
              <a:t> (Water Quality analysis)</a:t>
            </a:r>
          </a:p>
          <a:p>
            <a:pPr marL="0" indent="0">
              <a:buNone/>
            </a:pPr>
            <a:r>
              <a:rPr lang="en-US" sz="2000" dirty="0" smtClean="0"/>
              <a:t>WDN water quality aspects can be analyzed considering different perspectives (water age, water trace, contaminant, etc.), assuming the presence of all possible devices and varying topology. </a:t>
            </a:r>
          </a:p>
        </p:txBody>
      </p:sp>
      <p:sp>
        <p:nvSpPr>
          <p:cNvPr id="5" name="Titolo 1"/>
          <p:cNvSpPr txBox="1">
            <a:spLocks/>
          </p:cNvSpPr>
          <p:nvPr/>
        </p:nvSpPr>
        <p:spPr>
          <a:xfrm>
            <a:off x="1259632" y="116632"/>
            <a:ext cx="6932364" cy="479098"/>
          </a:xfrm>
          <a:prstGeom prst="rect">
            <a:avLst/>
          </a:prstGeom>
        </p:spPr>
        <p:txBody>
          <a:bodyPr vert="horz" lIns="0" rIns="0" bIns="0" anchor="b">
            <a:normAutofit fontScale="90000" lnSpcReduction="100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smtClean="0">
                <a:solidFill>
                  <a:srgbClr val="00B0F0"/>
                </a:solidFill>
              </a:rPr>
              <a:t>WDNetXL framework</a:t>
            </a:r>
            <a:endParaRPr lang="it-IT" dirty="0">
              <a:solidFill>
                <a:srgbClr val="00B0F0"/>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0"/>
            <a:ext cx="1938528" cy="2706624"/>
          </a:xfrm>
          <a:prstGeom prst="rect">
            <a:avLst/>
          </a:prstGeom>
        </p:spPr>
      </p:pic>
      <p:pic>
        <p:nvPicPr>
          <p:cNvPr id="2" name="Immagine 1"/>
          <p:cNvPicPr>
            <a:picLocks noChangeAspect="1"/>
          </p:cNvPicPr>
          <p:nvPr/>
        </p:nvPicPr>
        <p:blipFill>
          <a:blip r:embed="rId4"/>
          <a:stretch>
            <a:fillRect/>
          </a:stretch>
        </p:blipFill>
        <p:spPr>
          <a:xfrm>
            <a:off x="1835696" y="2348880"/>
            <a:ext cx="7084445" cy="26345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6938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2"/>
          <p:cNvSpPr>
            <a:spLocks noGrp="1"/>
          </p:cNvSpPr>
          <p:nvPr>
            <p:ph idx="4294967295"/>
          </p:nvPr>
        </p:nvSpPr>
        <p:spPr>
          <a:xfrm>
            <a:off x="251520" y="5301208"/>
            <a:ext cx="8713787" cy="1412776"/>
          </a:xfrm>
        </p:spPr>
        <p:txBody>
          <a:bodyPr>
            <a:noAutofit/>
          </a:bodyPr>
          <a:lstStyle/>
          <a:p>
            <a:r>
              <a:rPr lang="en-US" sz="2000" b="1" dirty="0" err="1" smtClean="0">
                <a:solidFill>
                  <a:srgbClr val="FF0000"/>
                </a:solidFill>
              </a:rPr>
              <a:t>WDNetXL</a:t>
            </a:r>
            <a:r>
              <a:rPr lang="en-US" sz="2000" b="1" dirty="0" smtClean="0">
                <a:solidFill>
                  <a:srgbClr val="FF0000"/>
                </a:solidFill>
              </a:rPr>
              <a:t> Leakage Control Module</a:t>
            </a:r>
          </a:p>
          <a:p>
            <a:pPr marL="0" indent="0">
              <a:buNone/>
            </a:pPr>
            <a:r>
              <a:rPr lang="en-GB" sz="1800" dirty="0"/>
              <a:t>It performs the optimal pressure sampling design using the modularity index approach and the anomaly detection and localization by means of pressure drops in the WDN. The Anomalies could be burst leaks of head losses. It performs also the statistics of the localization for a given network of pressure sensors</a:t>
            </a:r>
            <a:r>
              <a:rPr lang="en-US" sz="1800" dirty="0" smtClean="0"/>
              <a:t>. </a:t>
            </a:r>
          </a:p>
        </p:txBody>
      </p:sp>
      <p:pic>
        <p:nvPicPr>
          <p:cNvPr id="3" name="Immagine 2"/>
          <p:cNvPicPr>
            <a:picLocks noChangeAspect="1"/>
          </p:cNvPicPr>
          <p:nvPr/>
        </p:nvPicPr>
        <p:blipFill>
          <a:blip r:embed="rId2"/>
          <a:stretch>
            <a:fillRect/>
          </a:stretch>
        </p:blipFill>
        <p:spPr>
          <a:xfrm>
            <a:off x="2378752" y="1412776"/>
            <a:ext cx="6350330" cy="3672408"/>
          </a:xfrm>
          <a:prstGeom prst="rect">
            <a:avLst/>
          </a:prstGeom>
          <a:ln>
            <a:noFill/>
          </a:ln>
          <a:effectLst>
            <a:outerShdw blurRad="292100" dist="139700" dir="2700000" algn="tl" rotWithShape="0">
              <a:srgbClr val="333333">
                <a:alpha val="65000"/>
              </a:srgbClr>
            </a:outerShdw>
          </a:effectLst>
        </p:spPr>
      </p:pic>
      <p:sp>
        <p:nvSpPr>
          <p:cNvPr id="5" name="Titolo 1"/>
          <p:cNvSpPr txBox="1">
            <a:spLocks/>
          </p:cNvSpPr>
          <p:nvPr/>
        </p:nvSpPr>
        <p:spPr>
          <a:xfrm>
            <a:off x="1259632" y="116632"/>
            <a:ext cx="6932364" cy="479098"/>
          </a:xfrm>
          <a:prstGeom prst="rect">
            <a:avLst/>
          </a:prstGeom>
        </p:spPr>
        <p:txBody>
          <a:bodyPr vert="horz" lIns="0" rIns="0" bIns="0" anchor="b">
            <a:normAutofit fontScale="90000" lnSpcReduction="100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smtClean="0">
                <a:solidFill>
                  <a:srgbClr val="00B0F0"/>
                </a:solidFill>
              </a:rPr>
              <a:t>WDNetXL framework</a:t>
            </a:r>
            <a:endParaRPr lang="it-IT" dirty="0">
              <a:solidFill>
                <a:srgbClr val="00B0F0"/>
              </a:solidFill>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0"/>
            <a:ext cx="1938528" cy="2706624"/>
          </a:xfrm>
          <a:prstGeom prst="rect">
            <a:avLst/>
          </a:prstGeom>
        </p:spPr>
      </p:pic>
    </p:spTree>
    <p:extLst>
      <p:ext uri="{BB962C8B-B14F-4D97-AF65-F5344CB8AC3E}">
        <p14:creationId xmlns:p14="http://schemas.microsoft.com/office/powerpoint/2010/main" val="2162081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2"/>
          <p:cNvSpPr>
            <a:spLocks noGrp="1"/>
          </p:cNvSpPr>
          <p:nvPr>
            <p:ph idx="4294967295"/>
          </p:nvPr>
        </p:nvSpPr>
        <p:spPr>
          <a:xfrm>
            <a:off x="251864" y="5085184"/>
            <a:ext cx="8713787" cy="1223963"/>
          </a:xfrm>
        </p:spPr>
        <p:txBody>
          <a:bodyPr>
            <a:noAutofit/>
          </a:bodyPr>
          <a:lstStyle/>
          <a:p>
            <a:r>
              <a:rPr lang="en-US" sz="2000" b="1" dirty="0" err="1" smtClean="0">
                <a:solidFill>
                  <a:srgbClr val="FF0000"/>
                </a:solidFill>
              </a:rPr>
              <a:t>WDNetXL_Pressure</a:t>
            </a:r>
            <a:r>
              <a:rPr lang="en-US" sz="2000" b="1" dirty="0" smtClean="0">
                <a:solidFill>
                  <a:srgbClr val="FF0000"/>
                </a:solidFill>
              </a:rPr>
              <a:t> Control Module</a:t>
            </a:r>
          </a:p>
          <a:p>
            <a:pPr marL="0" indent="0">
              <a:buNone/>
            </a:pPr>
            <a:r>
              <a:rPr lang="en-US" sz="2000" dirty="0" smtClean="0"/>
              <a:t>Analysis </a:t>
            </a:r>
            <a:r>
              <a:rPr lang="en-US" sz="2000" dirty="0"/>
              <a:t>of </a:t>
            </a:r>
            <a:r>
              <a:rPr lang="en-US" sz="2000" dirty="0" smtClean="0"/>
              <a:t>operational schemes </a:t>
            </a:r>
            <a:r>
              <a:rPr lang="en-US" sz="2000" dirty="0"/>
              <a:t>for pressure control via </a:t>
            </a:r>
            <a:r>
              <a:rPr lang="en-US" sz="2000" dirty="0" smtClean="0"/>
              <a:t>Remotely Real-Time Controlled (RRTC) Pressure Control Valves, aimed </a:t>
            </a:r>
            <a:r>
              <a:rPr lang="en-US" sz="2000" dirty="0"/>
              <a:t>at reducing background leakages via </a:t>
            </a:r>
            <a:r>
              <a:rPr lang="en-US" sz="2000" dirty="0" smtClean="0"/>
              <a:t>pressure </a:t>
            </a:r>
            <a:r>
              <a:rPr lang="en-US" sz="2000" dirty="0"/>
              <a:t>control, under both normal and abnormal </a:t>
            </a:r>
            <a:r>
              <a:rPr lang="en-US" sz="2000" dirty="0" smtClean="0"/>
              <a:t>conditions</a:t>
            </a:r>
            <a:r>
              <a:rPr lang="en-US" sz="2000" dirty="0"/>
              <a:t>.</a:t>
            </a:r>
            <a:endParaRPr lang="en-US" sz="2000" dirty="0" smtClean="0"/>
          </a:p>
        </p:txBody>
      </p:sp>
      <p:pic>
        <p:nvPicPr>
          <p:cNvPr id="3" name="Immagine 2"/>
          <p:cNvPicPr>
            <a:picLocks noChangeAspect="1"/>
          </p:cNvPicPr>
          <p:nvPr/>
        </p:nvPicPr>
        <p:blipFill>
          <a:blip r:embed="rId2"/>
          <a:stretch>
            <a:fillRect/>
          </a:stretch>
        </p:blipFill>
        <p:spPr>
          <a:xfrm>
            <a:off x="2212385" y="1484784"/>
            <a:ext cx="6697907" cy="3362534"/>
          </a:xfrm>
          <a:prstGeom prst="rect">
            <a:avLst/>
          </a:prstGeom>
          <a:ln>
            <a:noFill/>
          </a:ln>
          <a:effectLst>
            <a:outerShdw blurRad="292100" dist="139700" dir="2700000" algn="tl" rotWithShape="0">
              <a:srgbClr val="333333">
                <a:alpha val="65000"/>
              </a:srgbClr>
            </a:outerShdw>
          </a:effectLst>
        </p:spPr>
      </p:pic>
      <p:sp>
        <p:nvSpPr>
          <p:cNvPr id="5" name="Titolo 1"/>
          <p:cNvSpPr txBox="1">
            <a:spLocks/>
          </p:cNvSpPr>
          <p:nvPr/>
        </p:nvSpPr>
        <p:spPr>
          <a:xfrm>
            <a:off x="1259632" y="116632"/>
            <a:ext cx="6932364" cy="479098"/>
          </a:xfrm>
          <a:prstGeom prst="rect">
            <a:avLst/>
          </a:prstGeom>
        </p:spPr>
        <p:txBody>
          <a:bodyPr vert="horz" lIns="0" rIns="0" bIns="0" anchor="b">
            <a:normAutofit fontScale="90000" lnSpcReduction="100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smtClean="0">
                <a:solidFill>
                  <a:srgbClr val="00B0F0"/>
                </a:solidFill>
              </a:rPr>
              <a:t>WDNetXL framework</a:t>
            </a:r>
            <a:endParaRPr lang="it-IT" dirty="0">
              <a:solidFill>
                <a:srgbClr val="00B0F0"/>
              </a:solidFill>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219"/>
            <a:ext cx="1938528" cy="2706624"/>
          </a:xfrm>
          <a:prstGeom prst="rect">
            <a:avLst/>
          </a:prstGeom>
        </p:spPr>
      </p:pic>
    </p:spTree>
    <p:extLst>
      <p:ext uri="{BB962C8B-B14F-4D97-AF65-F5344CB8AC3E}">
        <p14:creationId xmlns:p14="http://schemas.microsoft.com/office/powerpoint/2010/main" val="3830945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idx="4294967295"/>
          </p:nvPr>
        </p:nvSpPr>
        <p:spPr>
          <a:xfrm>
            <a:off x="170207" y="5877271"/>
            <a:ext cx="4139952" cy="864097"/>
          </a:xfrm>
        </p:spPr>
        <p:txBody>
          <a:bodyPr>
            <a:normAutofit fontScale="90000"/>
          </a:bodyPr>
          <a:lstStyle/>
          <a:p>
            <a:r>
              <a:rPr lang="it-IT" dirty="0" smtClean="0"/>
              <a:t>EPANET</a:t>
            </a:r>
            <a:br>
              <a:rPr lang="it-IT" dirty="0" smtClean="0"/>
            </a:br>
            <a:r>
              <a:rPr lang="it-IT" sz="2400" dirty="0" smtClean="0"/>
              <a:t>(and EPANET-</a:t>
            </a:r>
            <a:r>
              <a:rPr lang="it-IT" sz="2400" dirty="0" err="1" smtClean="0"/>
              <a:t>based</a:t>
            </a:r>
            <a:r>
              <a:rPr lang="it-IT" sz="2400" dirty="0" smtClean="0"/>
              <a:t> </a:t>
            </a:r>
            <a:r>
              <a:rPr lang="it-IT" sz="2400" dirty="0" err="1" smtClean="0"/>
              <a:t>softwares</a:t>
            </a:r>
            <a:r>
              <a:rPr lang="it-IT" sz="2400" dirty="0" smtClean="0"/>
              <a:t>)</a:t>
            </a:r>
            <a:endParaRPr lang="it-IT" sz="2400" dirty="0"/>
          </a:p>
        </p:txBody>
      </p:sp>
      <p:sp>
        <p:nvSpPr>
          <p:cNvPr id="5" name="Titolo 1"/>
          <p:cNvSpPr txBox="1">
            <a:spLocks/>
          </p:cNvSpPr>
          <p:nvPr/>
        </p:nvSpPr>
        <p:spPr>
          <a:xfrm>
            <a:off x="5922712" y="6034547"/>
            <a:ext cx="2232248" cy="507255"/>
          </a:xfrm>
          <a:prstGeom prst="rect">
            <a:avLst/>
          </a:prstGeom>
        </p:spPr>
        <p:txBody>
          <a:bodyPr vert="horz" lIns="0" rIns="0" bIns="0" anchor="b">
            <a:normAutofit fontScale="97500" lnSpcReduction="100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err="1" smtClean="0"/>
              <a:t>WDNetXL</a:t>
            </a:r>
            <a:endParaRPr lang="it-IT" dirty="0"/>
          </a:p>
        </p:txBody>
      </p:sp>
      <p:sp>
        <p:nvSpPr>
          <p:cNvPr id="6" name="Rettangolo 5"/>
          <p:cNvSpPr/>
          <p:nvPr/>
        </p:nvSpPr>
        <p:spPr>
          <a:xfrm>
            <a:off x="683568" y="2039787"/>
            <a:ext cx="8352928" cy="769441"/>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cs typeface="Times New Roman" panose="02020603050405020304" pitchFamily="18" charset="0"/>
              </a:rPr>
              <a:t>Representation of demand-pressure relations </a:t>
            </a:r>
          </a:p>
          <a:p>
            <a:r>
              <a:rPr lang="en-US" sz="2200" dirty="0" smtClean="0">
                <a:latin typeface="Cambria" panose="02040503050406030204" pitchFamily="18" charset="0"/>
                <a:cs typeface="Times New Roman" panose="02020603050405020304" pitchFamily="18" charset="0"/>
              </a:rPr>
              <a:t>    (i.e. Demand-Driven Analysis vs. Pressure Driven Analysis)</a:t>
            </a:r>
            <a:endParaRPr lang="en-GB" sz="2200" dirty="0"/>
          </a:p>
        </p:txBody>
      </p:sp>
      <p:sp>
        <p:nvSpPr>
          <p:cNvPr id="7" name="Titolo 1"/>
          <p:cNvSpPr txBox="1">
            <a:spLocks/>
          </p:cNvSpPr>
          <p:nvPr/>
        </p:nvSpPr>
        <p:spPr>
          <a:xfrm>
            <a:off x="4145708" y="5869542"/>
            <a:ext cx="936104" cy="556019"/>
          </a:xfrm>
          <a:prstGeom prst="rect">
            <a:avLst/>
          </a:prstGeom>
        </p:spPr>
        <p:txBody>
          <a:bodyPr vert="horz" lIns="0" rIns="0" bIns="0" anchor="b">
            <a:normAutofit fontScale="975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a:t>v</a:t>
            </a:r>
            <a:r>
              <a:rPr lang="it-IT" dirty="0" smtClean="0"/>
              <a:t>s.</a:t>
            </a:r>
            <a:endParaRPr lang="it-IT" dirty="0"/>
          </a:p>
        </p:txBody>
      </p:sp>
      <p:sp>
        <p:nvSpPr>
          <p:cNvPr id="2" name="Rettangolo 1"/>
          <p:cNvSpPr/>
          <p:nvPr/>
        </p:nvSpPr>
        <p:spPr>
          <a:xfrm>
            <a:off x="1187624" y="10070"/>
            <a:ext cx="6459461" cy="1431161"/>
          </a:xfrm>
          <a:prstGeom prst="rect">
            <a:avLst/>
          </a:prstGeom>
        </p:spPr>
        <p:txBody>
          <a:bodyPr wrap="none">
            <a:spAutoFit/>
          </a:bodyPr>
          <a:lstStyle/>
          <a:p>
            <a:pPr algn="ctr"/>
            <a:r>
              <a:rPr lang="en-GB" sz="2900" b="1" dirty="0" smtClean="0">
                <a:solidFill>
                  <a:schemeClr val="tx2"/>
                </a:solidFill>
                <a:effectLst>
                  <a:outerShdw blurRad="38100" dist="38100" dir="2700000" algn="tl">
                    <a:srgbClr val="000000">
                      <a:alpha val="43137"/>
                    </a:srgbClr>
                  </a:outerShdw>
                </a:effectLst>
                <a:latin typeface="Cambria" pitchFamily="18" charset="0"/>
                <a:ea typeface="+mj-ea"/>
                <a:cs typeface="+mj-cs"/>
              </a:rPr>
              <a:t>ENHANCED HYDRAULIC MODELLING </a:t>
            </a:r>
          </a:p>
          <a:p>
            <a:pPr algn="ctr"/>
            <a:r>
              <a:rPr lang="en-GB" sz="2900" b="1" dirty="0" smtClean="0">
                <a:solidFill>
                  <a:schemeClr val="tx2"/>
                </a:solidFill>
                <a:effectLst>
                  <a:outerShdw blurRad="38100" dist="38100" dir="2700000" algn="tl">
                    <a:srgbClr val="000000">
                      <a:alpha val="43137"/>
                    </a:srgbClr>
                  </a:outerShdw>
                </a:effectLst>
                <a:latin typeface="Cambria" pitchFamily="18" charset="0"/>
                <a:ea typeface="+mj-ea"/>
                <a:cs typeface="+mj-cs"/>
              </a:rPr>
              <a:t>for WDN MANAGEMENT PURPOSES</a:t>
            </a:r>
          </a:p>
          <a:p>
            <a:pPr algn="ctr"/>
            <a:r>
              <a:rPr lang="en-GB" sz="2900" b="1" dirty="0" smtClean="0">
                <a:solidFill>
                  <a:schemeClr val="tx2"/>
                </a:solidFill>
                <a:effectLst>
                  <a:outerShdw blurRad="38100" dist="38100" dir="2700000" algn="tl">
                    <a:srgbClr val="000000">
                      <a:alpha val="43137"/>
                    </a:srgbClr>
                  </a:outerShdw>
                </a:effectLst>
                <a:latin typeface="Cambria" pitchFamily="18" charset="0"/>
                <a:ea typeface="+mj-ea"/>
                <a:cs typeface="+mj-cs"/>
              </a:rPr>
              <a:t> </a:t>
            </a:r>
            <a:endParaRPr lang="en-GB" sz="2900" b="1" dirty="0">
              <a:solidFill>
                <a:schemeClr val="tx2"/>
              </a:solidFill>
              <a:effectLst>
                <a:outerShdw blurRad="38100" dist="38100" dir="2700000" algn="tl">
                  <a:srgbClr val="000000">
                    <a:alpha val="43137"/>
                  </a:srgbClr>
                </a:outerShdw>
              </a:effectLst>
              <a:latin typeface="Cambria" pitchFamily="18" charset="0"/>
              <a:ea typeface="+mj-ea"/>
              <a:cs typeface="+mj-cs"/>
            </a:endParaRPr>
          </a:p>
        </p:txBody>
      </p:sp>
      <p:sp>
        <p:nvSpPr>
          <p:cNvPr id="18" name="Rettangolo 17"/>
          <p:cNvSpPr/>
          <p:nvPr/>
        </p:nvSpPr>
        <p:spPr>
          <a:xfrm>
            <a:off x="2195736" y="1093794"/>
            <a:ext cx="4680520" cy="523220"/>
          </a:xfrm>
          <a:prstGeom prst="rect">
            <a:avLst/>
          </a:prstGeom>
        </p:spPr>
        <p:txBody>
          <a:bodyPr wrap="square">
            <a:spAutoFit/>
          </a:bodyPr>
          <a:lstStyle/>
          <a:p>
            <a:pPr algn="ctr"/>
            <a:r>
              <a:rPr lang="en-US" sz="2800" b="1" dirty="0" smtClean="0">
                <a:solidFill>
                  <a:srgbClr val="FF0000"/>
                </a:solidFill>
                <a:latin typeface="Cambria" panose="02040503050406030204" pitchFamily="18" charset="0"/>
                <a:cs typeface="Times New Roman" panose="02020603050405020304" pitchFamily="18" charset="0"/>
              </a:rPr>
              <a:t>Main features to compare</a:t>
            </a:r>
            <a:endParaRPr lang="en-GB" sz="2800" b="1" dirty="0">
              <a:solidFill>
                <a:srgbClr val="FF0000"/>
              </a:solidFill>
            </a:endParaRPr>
          </a:p>
        </p:txBody>
      </p:sp>
      <p:sp>
        <p:nvSpPr>
          <p:cNvPr id="19" name="Rettangolo 18"/>
          <p:cNvSpPr/>
          <p:nvPr/>
        </p:nvSpPr>
        <p:spPr>
          <a:xfrm>
            <a:off x="683568" y="2857272"/>
            <a:ext cx="8352928" cy="430887"/>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cs typeface="Times New Roman" panose="02020603050405020304" pitchFamily="18" charset="0"/>
              </a:rPr>
              <a:t>Leakages: bursts and background</a:t>
            </a:r>
            <a:endParaRPr lang="en-GB" sz="2200" dirty="0"/>
          </a:p>
        </p:txBody>
      </p:sp>
      <p:sp>
        <p:nvSpPr>
          <p:cNvPr id="20" name="Rettangolo 19"/>
          <p:cNvSpPr/>
          <p:nvPr/>
        </p:nvSpPr>
        <p:spPr>
          <a:xfrm>
            <a:off x="683568" y="3383975"/>
            <a:ext cx="8352928" cy="769441"/>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cs typeface="Times New Roman" panose="02020603050405020304" pitchFamily="18" charset="0"/>
              </a:rPr>
              <a:t>Integration of topological analysis within the hydraulic simulation (normal and abnormal functioning)</a:t>
            </a:r>
            <a:endParaRPr lang="en-GB" sz="2200" dirty="0"/>
          </a:p>
        </p:txBody>
      </p:sp>
      <p:sp>
        <p:nvSpPr>
          <p:cNvPr id="21" name="Rettangolo 20"/>
          <p:cNvSpPr/>
          <p:nvPr/>
        </p:nvSpPr>
        <p:spPr>
          <a:xfrm>
            <a:off x="701225" y="4819799"/>
            <a:ext cx="8352928" cy="769441"/>
          </a:xfrm>
          <a:prstGeom prst="rect">
            <a:avLst/>
          </a:prstGeom>
        </p:spPr>
        <p:txBody>
          <a:bodyPr wrap="square">
            <a:spAutoFit/>
          </a:bodyPr>
          <a:lstStyle/>
          <a:p>
            <a:pPr marL="285750" indent="-285750">
              <a:buFont typeface="Arial" panose="020B0604020202020204" pitchFamily="34" charset="0"/>
              <a:buChar char="•"/>
            </a:pPr>
            <a:r>
              <a:rPr lang="it-IT" sz="2200" dirty="0" err="1">
                <a:latin typeface="Cambria" panose="02040503050406030204" pitchFamily="18" charset="0"/>
                <a:cs typeface="Times New Roman" panose="02020603050405020304" pitchFamily="18" charset="0"/>
              </a:rPr>
              <a:t>Simulation</a:t>
            </a:r>
            <a:r>
              <a:rPr lang="it-IT" sz="2200" dirty="0">
                <a:latin typeface="Cambria" panose="02040503050406030204" pitchFamily="18" charset="0"/>
                <a:cs typeface="Times New Roman" panose="02020603050405020304" pitchFamily="18" charset="0"/>
              </a:rPr>
              <a:t> of Pressure control </a:t>
            </a:r>
            <a:r>
              <a:rPr lang="it-IT" sz="2200" dirty="0" err="1">
                <a:latin typeface="Cambria" panose="02040503050406030204" pitchFamily="18" charset="0"/>
                <a:cs typeface="Times New Roman" panose="02020603050405020304" pitchFamily="18" charset="0"/>
              </a:rPr>
              <a:t>strategies</a:t>
            </a:r>
            <a:r>
              <a:rPr lang="it-IT" sz="2200" dirty="0">
                <a:latin typeface="Cambria" panose="02040503050406030204" pitchFamily="18" charset="0"/>
                <a:cs typeface="Times New Roman" panose="02020603050405020304" pitchFamily="18" charset="0"/>
              </a:rPr>
              <a:t> </a:t>
            </a:r>
            <a:r>
              <a:rPr lang="it-IT" sz="2200" dirty="0" err="1">
                <a:latin typeface="Cambria" panose="02040503050406030204" pitchFamily="18" charset="0"/>
                <a:cs typeface="Times New Roman" panose="02020603050405020304" pitchFamily="18" charset="0"/>
              </a:rPr>
              <a:t>using</a:t>
            </a:r>
            <a:r>
              <a:rPr lang="it-IT" sz="2200" dirty="0">
                <a:latin typeface="Cambria" panose="02040503050406030204" pitchFamily="18" charset="0"/>
                <a:cs typeface="Times New Roman" panose="02020603050405020304" pitchFamily="18" charset="0"/>
              </a:rPr>
              <a:t> Pressure Control </a:t>
            </a:r>
            <a:r>
              <a:rPr lang="it-IT" sz="2200" dirty="0" err="1">
                <a:latin typeface="Cambria" panose="02040503050406030204" pitchFamily="18" charset="0"/>
                <a:cs typeface="Times New Roman" panose="02020603050405020304" pitchFamily="18" charset="0"/>
              </a:rPr>
              <a:t>Valves</a:t>
            </a:r>
            <a:r>
              <a:rPr lang="it-IT" sz="2200" dirty="0">
                <a:latin typeface="Cambria" panose="02040503050406030204" pitchFamily="18" charset="0"/>
                <a:cs typeface="Times New Roman" panose="02020603050405020304" pitchFamily="18" charset="0"/>
              </a:rPr>
              <a:t> or </a:t>
            </a:r>
            <a:r>
              <a:rPr lang="it-IT" sz="2200" dirty="0" err="1">
                <a:latin typeface="Cambria" panose="02040503050406030204" pitchFamily="18" charset="0"/>
                <a:cs typeface="Times New Roman" panose="02020603050405020304" pitchFamily="18" charset="0"/>
              </a:rPr>
              <a:t>Variable</a:t>
            </a:r>
            <a:r>
              <a:rPr lang="it-IT" sz="2200" dirty="0">
                <a:latin typeface="Cambria" panose="02040503050406030204" pitchFamily="18" charset="0"/>
                <a:cs typeface="Times New Roman" panose="02020603050405020304" pitchFamily="18" charset="0"/>
              </a:rPr>
              <a:t> </a:t>
            </a:r>
            <a:r>
              <a:rPr lang="it-IT" sz="2200" dirty="0" err="1">
                <a:latin typeface="Cambria" panose="02040503050406030204" pitchFamily="18" charset="0"/>
                <a:cs typeface="Times New Roman" panose="02020603050405020304" pitchFamily="18" charset="0"/>
              </a:rPr>
              <a:t>Speed</a:t>
            </a:r>
            <a:r>
              <a:rPr lang="it-IT" sz="2200" dirty="0">
                <a:latin typeface="Cambria" panose="02040503050406030204" pitchFamily="18" charset="0"/>
                <a:cs typeface="Times New Roman" panose="02020603050405020304" pitchFamily="18" charset="0"/>
              </a:rPr>
              <a:t> </a:t>
            </a:r>
            <a:r>
              <a:rPr lang="it-IT" sz="2200" dirty="0" err="1">
                <a:latin typeface="Cambria" panose="02040503050406030204" pitchFamily="18" charset="0"/>
                <a:cs typeface="Times New Roman" panose="02020603050405020304" pitchFamily="18" charset="0"/>
              </a:rPr>
              <a:t>Pumps</a:t>
            </a:r>
            <a:endParaRPr lang="en-GB" sz="2200" dirty="0">
              <a:latin typeface="Cambria" panose="02040503050406030204" pitchFamily="18" charset="0"/>
              <a:cs typeface="Times New Roman" panose="02020603050405020304" pitchFamily="18" charset="0"/>
            </a:endParaRPr>
          </a:p>
        </p:txBody>
      </p:sp>
      <p:sp>
        <p:nvSpPr>
          <p:cNvPr id="22" name="Rettangolo 21"/>
          <p:cNvSpPr/>
          <p:nvPr/>
        </p:nvSpPr>
        <p:spPr>
          <a:xfrm>
            <a:off x="168882" y="1556792"/>
            <a:ext cx="8681301" cy="461665"/>
          </a:xfrm>
          <a:prstGeom prst="rect">
            <a:avLst/>
          </a:prstGeom>
        </p:spPr>
        <p:txBody>
          <a:bodyPr wrap="square">
            <a:spAutoFit/>
          </a:bodyPr>
          <a:lstStyle/>
          <a:p>
            <a:pPr lvl="0">
              <a:spcBef>
                <a:spcPct val="0"/>
              </a:spcBef>
              <a:defRPr/>
            </a:pPr>
            <a:r>
              <a:rPr lang="it-IT" sz="2400" b="1" dirty="0" err="1" smtClean="0">
                <a:solidFill>
                  <a:srgbClr val="002060"/>
                </a:solidFill>
                <a:effectLst>
                  <a:outerShdw blurRad="38100" dist="38100" dir="2700000" algn="tl">
                    <a:srgbClr val="000000">
                      <a:alpha val="43137"/>
                    </a:srgbClr>
                  </a:outerShdw>
                </a:effectLst>
                <a:cs typeface="Angsana New" pitchFamily="18" charset="-34"/>
              </a:rPr>
              <a:t>Hydraulic</a:t>
            </a:r>
            <a:r>
              <a:rPr lang="it-IT" sz="2400" b="1" dirty="0" smtClean="0">
                <a:solidFill>
                  <a:srgbClr val="002060"/>
                </a:solidFill>
                <a:effectLst>
                  <a:outerShdw blurRad="38100" dist="38100" dir="2700000" algn="tl">
                    <a:srgbClr val="000000">
                      <a:alpha val="43137"/>
                    </a:srgbClr>
                  </a:outerShdw>
                </a:effectLst>
                <a:cs typeface="Angsana New" pitchFamily="18" charset="-34"/>
              </a:rPr>
              <a:t> and </a:t>
            </a:r>
            <a:r>
              <a:rPr lang="it-IT" sz="2400" b="1" dirty="0" err="1" smtClean="0">
                <a:solidFill>
                  <a:srgbClr val="002060"/>
                </a:solidFill>
                <a:effectLst>
                  <a:outerShdw blurRad="38100" dist="38100" dir="2700000" algn="tl">
                    <a:srgbClr val="000000">
                      <a:alpha val="43137"/>
                    </a:srgbClr>
                  </a:outerShdw>
                </a:effectLst>
                <a:cs typeface="Angsana New" pitchFamily="18" charset="-34"/>
              </a:rPr>
              <a:t>topological</a:t>
            </a:r>
            <a:r>
              <a:rPr lang="it-IT" sz="2400" b="1" dirty="0" smtClean="0">
                <a:solidFill>
                  <a:srgbClr val="002060"/>
                </a:solidFill>
                <a:effectLst>
                  <a:outerShdw blurRad="38100" dist="38100" dir="2700000" algn="tl">
                    <a:srgbClr val="000000">
                      <a:alpha val="43137"/>
                    </a:srgbClr>
                  </a:outerShdw>
                </a:effectLst>
                <a:cs typeface="Angsana New" pitchFamily="18" charset="-34"/>
              </a:rPr>
              <a:t>  </a:t>
            </a:r>
            <a:r>
              <a:rPr lang="it-IT" sz="2400" b="1" dirty="0" err="1" smtClean="0">
                <a:solidFill>
                  <a:srgbClr val="002060"/>
                </a:solidFill>
                <a:effectLst>
                  <a:outerShdw blurRad="38100" dist="38100" dir="2700000" algn="tl">
                    <a:srgbClr val="000000">
                      <a:alpha val="43137"/>
                    </a:srgbClr>
                  </a:outerShdw>
                </a:effectLst>
                <a:cs typeface="Angsana New" pitchFamily="18" charset="-34"/>
              </a:rPr>
              <a:t>analyses</a:t>
            </a:r>
            <a:endParaRPr lang="it-IT" sz="2400" b="1" dirty="0">
              <a:solidFill>
                <a:srgbClr val="002060"/>
              </a:solidFill>
              <a:effectLst>
                <a:outerShdw blurRad="38100" dist="38100" dir="2700000" algn="tl">
                  <a:srgbClr val="000000">
                    <a:alpha val="43137"/>
                  </a:srgbClr>
                </a:outerShdw>
              </a:effectLst>
              <a:cs typeface="Angsana New" pitchFamily="18" charset="-34"/>
            </a:endParaRPr>
          </a:p>
        </p:txBody>
      </p:sp>
      <p:sp>
        <p:nvSpPr>
          <p:cNvPr id="23" name="Rettangolo 22"/>
          <p:cNvSpPr/>
          <p:nvPr/>
        </p:nvSpPr>
        <p:spPr>
          <a:xfrm>
            <a:off x="175982" y="4340868"/>
            <a:ext cx="8681301" cy="461665"/>
          </a:xfrm>
          <a:prstGeom prst="rect">
            <a:avLst/>
          </a:prstGeom>
        </p:spPr>
        <p:txBody>
          <a:bodyPr wrap="square">
            <a:spAutoFit/>
          </a:bodyPr>
          <a:lstStyle/>
          <a:p>
            <a:pPr lvl="0">
              <a:spcBef>
                <a:spcPct val="0"/>
              </a:spcBef>
              <a:defRPr/>
            </a:pPr>
            <a:r>
              <a:rPr lang="it-IT" sz="2400" b="1" dirty="0" err="1" smtClean="0">
                <a:solidFill>
                  <a:srgbClr val="002060"/>
                </a:solidFill>
                <a:effectLst>
                  <a:outerShdw blurRad="38100" dist="38100" dir="2700000" algn="tl">
                    <a:srgbClr val="000000">
                      <a:alpha val="43137"/>
                    </a:srgbClr>
                  </a:outerShdw>
                </a:effectLst>
                <a:cs typeface="Angsana New" pitchFamily="18" charset="-34"/>
              </a:rPr>
              <a:t>Simulation</a:t>
            </a:r>
            <a:r>
              <a:rPr lang="it-IT" sz="2400" b="1" dirty="0" smtClean="0">
                <a:solidFill>
                  <a:srgbClr val="002060"/>
                </a:solidFill>
                <a:effectLst>
                  <a:outerShdw blurRad="38100" dist="38100" dir="2700000" algn="tl">
                    <a:srgbClr val="000000">
                      <a:alpha val="43137"/>
                    </a:srgbClr>
                  </a:outerShdw>
                </a:effectLst>
                <a:cs typeface="Angsana New" pitchFamily="18" charset="-34"/>
              </a:rPr>
              <a:t> of pressure control </a:t>
            </a:r>
            <a:r>
              <a:rPr lang="it-IT" sz="2400" b="1" dirty="0" err="1" smtClean="0">
                <a:solidFill>
                  <a:srgbClr val="002060"/>
                </a:solidFill>
                <a:effectLst>
                  <a:outerShdw blurRad="38100" dist="38100" dir="2700000" algn="tl">
                    <a:srgbClr val="000000">
                      <a:alpha val="43137"/>
                    </a:srgbClr>
                  </a:outerShdw>
                </a:effectLst>
                <a:cs typeface="Angsana New" pitchFamily="18" charset="-34"/>
              </a:rPr>
              <a:t>scenarios</a:t>
            </a:r>
            <a:endParaRPr lang="it-IT" sz="2400" b="1" dirty="0">
              <a:solidFill>
                <a:srgbClr val="002060"/>
              </a:solidFill>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2006661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idx="4294967295"/>
          </p:nvPr>
        </p:nvSpPr>
        <p:spPr>
          <a:xfrm>
            <a:off x="0" y="908719"/>
            <a:ext cx="4139952" cy="864097"/>
          </a:xfrm>
        </p:spPr>
        <p:txBody>
          <a:bodyPr>
            <a:normAutofit fontScale="90000"/>
          </a:bodyPr>
          <a:lstStyle/>
          <a:p>
            <a:r>
              <a:rPr lang="it-IT" dirty="0" smtClean="0"/>
              <a:t>EPANET</a:t>
            </a:r>
            <a:br>
              <a:rPr lang="it-IT" dirty="0" smtClean="0"/>
            </a:br>
            <a:r>
              <a:rPr lang="it-IT" sz="2400" dirty="0" smtClean="0"/>
              <a:t>(and EPANET-</a:t>
            </a:r>
            <a:r>
              <a:rPr lang="it-IT" sz="2400" dirty="0" err="1" smtClean="0"/>
              <a:t>based</a:t>
            </a:r>
            <a:r>
              <a:rPr lang="it-IT" sz="2400" dirty="0" smtClean="0"/>
              <a:t> </a:t>
            </a:r>
            <a:r>
              <a:rPr lang="it-IT" sz="2400" dirty="0" err="1" smtClean="0"/>
              <a:t>softwares</a:t>
            </a:r>
            <a:r>
              <a:rPr lang="it-IT" sz="2400" dirty="0" smtClean="0"/>
              <a:t>)</a:t>
            </a:r>
            <a:endParaRPr lang="it-IT" sz="2400" dirty="0"/>
          </a:p>
        </p:txBody>
      </p:sp>
      <p:sp>
        <p:nvSpPr>
          <p:cNvPr id="5" name="Titolo 1"/>
          <p:cNvSpPr txBox="1">
            <a:spLocks/>
          </p:cNvSpPr>
          <p:nvPr/>
        </p:nvSpPr>
        <p:spPr>
          <a:xfrm>
            <a:off x="6012160" y="977528"/>
            <a:ext cx="2232248" cy="507255"/>
          </a:xfrm>
          <a:prstGeom prst="rect">
            <a:avLst/>
          </a:prstGeom>
        </p:spPr>
        <p:txBody>
          <a:bodyPr vert="horz" lIns="0" rIns="0" bIns="0" anchor="b">
            <a:normAutofit fontScale="97500" lnSpcReduction="100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err="1" smtClean="0"/>
              <a:t>WDNetXL</a:t>
            </a:r>
            <a:endParaRPr lang="it-IT" dirty="0"/>
          </a:p>
        </p:txBody>
      </p:sp>
      <p:sp>
        <p:nvSpPr>
          <p:cNvPr id="6" name="Rettangolo 5"/>
          <p:cNvSpPr/>
          <p:nvPr/>
        </p:nvSpPr>
        <p:spPr>
          <a:xfrm>
            <a:off x="211179" y="1887972"/>
            <a:ext cx="3456384" cy="430887"/>
          </a:xfrm>
          <a:prstGeom prst="rect">
            <a:avLst/>
          </a:prstGeom>
        </p:spPr>
        <p:txBody>
          <a:bodyPr wrap="square">
            <a:spAutoFit/>
          </a:bodyPr>
          <a:lstStyle/>
          <a:p>
            <a:pPr marL="285750" indent="-285750">
              <a:buFont typeface="Arial" panose="020B0604020202020204" pitchFamily="34" charset="0"/>
              <a:buChar char="•"/>
            </a:pPr>
            <a:r>
              <a:rPr lang="en-US" sz="2200" dirty="0" smtClean="0">
                <a:solidFill>
                  <a:srgbClr val="FF0000"/>
                </a:solidFill>
                <a:latin typeface="Cambria" panose="02040503050406030204" pitchFamily="18" charset="0"/>
                <a:ea typeface="Calibri" panose="020F0502020204030204" pitchFamily="34" charset="0"/>
                <a:cs typeface="Times New Roman" panose="02020603050405020304" pitchFamily="18" charset="0"/>
              </a:rPr>
              <a:t>Demand-driven analysis</a:t>
            </a:r>
            <a:endParaRPr lang="en-GB" sz="2200" dirty="0">
              <a:solidFill>
                <a:srgbClr val="FF0000"/>
              </a:solidFill>
            </a:endParaRPr>
          </a:p>
        </p:txBody>
      </p:sp>
      <p:sp>
        <p:nvSpPr>
          <p:cNvPr id="7" name="Titolo 1"/>
          <p:cNvSpPr txBox="1">
            <a:spLocks/>
          </p:cNvSpPr>
          <p:nvPr/>
        </p:nvSpPr>
        <p:spPr>
          <a:xfrm>
            <a:off x="4211960" y="880047"/>
            <a:ext cx="936104" cy="556019"/>
          </a:xfrm>
          <a:prstGeom prst="rect">
            <a:avLst/>
          </a:prstGeom>
        </p:spPr>
        <p:txBody>
          <a:bodyPr vert="horz" lIns="0" rIns="0" bIns="0" anchor="b">
            <a:normAutofit fontScale="975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a:t>v</a:t>
            </a:r>
            <a:r>
              <a:rPr lang="it-IT" dirty="0" smtClean="0"/>
              <a:t>s.</a:t>
            </a:r>
            <a:endParaRPr lang="it-IT" dirty="0"/>
          </a:p>
        </p:txBody>
      </p:sp>
      <p:sp>
        <p:nvSpPr>
          <p:cNvPr id="8" name="Rettangolo 7"/>
          <p:cNvSpPr/>
          <p:nvPr/>
        </p:nvSpPr>
        <p:spPr>
          <a:xfrm>
            <a:off x="4788024" y="1861078"/>
            <a:ext cx="3456384" cy="1107996"/>
          </a:xfrm>
          <a:prstGeom prst="rect">
            <a:avLst/>
          </a:prstGeom>
        </p:spPr>
        <p:txBody>
          <a:bodyPr wrap="square">
            <a:spAutoFit/>
          </a:bodyPr>
          <a:lstStyle/>
          <a:p>
            <a:pPr marL="285750" indent="-285750">
              <a:buFont typeface="Arial" panose="020B0604020202020204" pitchFamily="34" charset="0"/>
              <a:buChar char="•"/>
            </a:pPr>
            <a:r>
              <a:rPr lang="en-US" sz="2200" dirty="0" smtClean="0">
                <a:solidFill>
                  <a:srgbClr val="FF0000"/>
                </a:solidFill>
                <a:latin typeface="Cambria" panose="02040503050406030204" pitchFamily="18" charset="0"/>
                <a:ea typeface="Calibri" panose="020F0502020204030204" pitchFamily="34" charset="0"/>
                <a:cs typeface="Times New Roman" panose="02020603050405020304" pitchFamily="18" charset="0"/>
              </a:rPr>
              <a:t>Demand-driven analysis</a:t>
            </a:r>
          </a:p>
          <a:p>
            <a:pPr marL="285750" indent="-285750">
              <a:buFont typeface="Arial" panose="020B0604020202020204" pitchFamily="34" charset="0"/>
              <a:buChar char="•"/>
            </a:pPr>
            <a:r>
              <a:rPr lang="it-IT" sz="2200" dirty="0">
                <a:solidFill>
                  <a:srgbClr val="FF0000"/>
                </a:solidFill>
                <a:latin typeface="Cambria" panose="02040503050406030204" pitchFamily="18" charset="0"/>
                <a:ea typeface="Calibri" panose="020F0502020204030204" pitchFamily="34" charset="0"/>
                <a:cs typeface="Times New Roman" panose="02020603050405020304" pitchFamily="18" charset="0"/>
              </a:rPr>
              <a:t>Pressure-</a:t>
            </a:r>
            <a:r>
              <a:rPr lang="it-IT" sz="2200" dirty="0" err="1">
                <a:solidFill>
                  <a:srgbClr val="FF0000"/>
                </a:solidFill>
                <a:latin typeface="Cambria" panose="02040503050406030204" pitchFamily="18" charset="0"/>
                <a:ea typeface="Calibri" panose="020F0502020204030204" pitchFamily="34" charset="0"/>
                <a:cs typeface="Times New Roman" panose="02020603050405020304" pitchFamily="18" charset="0"/>
              </a:rPr>
              <a:t>driven</a:t>
            </a:r>
            <a:r>
              <a:rPr lang="it-IT" sz="2200" dirty="0">
                <a:solidFill>
                  <a:srgbClr val="FF0000"/>
                </a:solidFill>
                <a:latin typeface="Cambria" panose="02040503050406030204" pitchFamily="18" charset="0"/>
                <a:ea typeface="Calibri" panose="020F0502020204030204" pitchFamily="34" charset="0"/>
                <a:cs typeface="Times New Roman" panose="02020603050405020304" pitchFamily="18" charset="0"/>
              </a:rPr>
              <a:t> </a:t>
            </a:r>
            <a:r>
              <a:rPr lang="it-IT" sz="2200" dirty="0" err="1">
                <a:solidFill>
                  <a:srgbClr val="FF0000"/>
                </a:solidFill>
                <a:latin typeface="Cambria" panose="02040503050406030204" pitchFamily="18" charset="0"/>
                <a:ea typeface="Calibri" panose="020F0502020204030204" pitchFamily="34" charset="0"/>
                <a:cs typeface="Times New Roman" panose="02020603050405020304" pitchFamily="18" charset="0"/>
              </a:rPr>
              <a:t>analysis</a:t>
            </a:r>
            <a:endParaRPr lang="it-IT" sz="2200"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2200" dirty="0">
              <a:solidFill>
                <a:srgbClr val="FF0000"/>
              </a:solidFill>
            </a:endParaRPr>
          </a:p>
        </p:txBody>
      </p:sp>
      <p:cxnSp>
        <p:nvCxnSpPr>
          <p:cNvPr id="10" name="Connettore 1 9"/>
          <p:cNvCxnSpPr/>
          <p:nvPr/>
        </p:nvCxnSpPr>
        <p:spPr>
          <a:xfrm>
            <a:off x="4610944" y="1843260"/>
            <a:ext cx="0" cy="48261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270294" y="-54634"/>
            <a:ext cx="8681301" cy="1077218"/>
          </a:xfrm>
          <a:prstGeom prst="rect">
            <a:avLst/>
          </a:prstGeom>
        </p:spPr>
        <p:txBody>
          <a:bodyPr wrap="square">
            <a:spAutoFit/>
          </a:bodyPr>
          <a:lstStyle/>
          <a:p>
            <a:pPr lvl="0" algn="ctr">
              <a:spcBef>
                <a:spcPct val="0"/>
              </a:spcBef>
              <a:defRPr/>
            </a:pPr>
            <a:r>
              <a:rPr lang="it-IT" sz="3200" b="1" dirty="0" err="1" smtClean="0">
                <a:solidFill>
                  <a:srgbClr val="002060"/>
                </a:solidFill>
                <a:effectLst>
                  <a:outerShdw blurRad="38100" dist="38100" dir="2700000" algn="tl">
                    <a:srgbClr val="000000">
                      <a:alpha val="43137"/>
                    </a:srgbClr>
                  </a:outerShdw>
                </a:effectLst>
                <a:cs typeface="Angsana New" pitchFamily="18" charset="-34"/>
              </a:rPr>
              <a:t>Hydraulic</a:t>
            </a:r>
            <a:r>
              <a:rPr lang="it-IT" sz="3200" b="1" dirty="0" smtClean="0">
                <a:solidFill>
                  <a:srgbClr val="002060"/>
                </a:solidFill>
                <a:effectLst>
                  <a:outerShdw blurRad="38100" dist="38100" dir="2700000" algn="tl">
                    <a:srgbClr val="000000">
                      <a:alpha val="43137"/>
                    </a:srgbClr>
                  </a:outerShdw>
                </a:effectLst>
                <a:cs typeface="Angsana New" pitchFamily="18" charset="-34"/>
              </a:rPr>
              <a:t> and </a:t>
            </a:r>
            <a:r>
              <a:rPr lang="it-IT" sz="3200" b="1" dirty="0" err="1" smtClean="0">
                <a:solidFill>
                  <a:srgbClr val="002060"/>
                </a:solidFill>
                <a:effectLst>
                  <a:outerShdw blurRad="38100" dist="38100" dir="2700000" algn="tl">
                    <a:srgbClr val="000000">
                      <a:alpha val="43137"/>
                    </a:srgbClr>
                  </a:outerShdw>
                </a:effectLst>
                <a:cs typeface="Angsana New" pitchFamily="18" charset="-34"/>
              </a:rPr>
              <a:t>topological</a:t>
            </a:r>
            <a:r>
              <a:rPr lang="it-IT" sz="3200" b="1" dirty="0" smtClean="0">
                <a:solidFill>
                  <a:srgbClr val="002060"/>
                </a:solidFill>
                <a:effectLst>
                  <a:outerShdw blurRad="38100" dist="38100" dir="2700000" algn="tl">
                    <a:srgbClr val="000000">
                      <a:alpha val="43137"/>
                    </a:srgbClr>
                  </a:outerShdw>
                </a:effectLst>
                <a:cs typeface="Angsana New" pitchFamily="18" charset="-34"/>
              </a:rPr>
              <a:t> </a:t>
            </a:r>
          </a:p>
          <a:p>
            <a:pPr lvl="0" algn="ctr">
              <a:spcBef>
                <a:spcPct val="0"/>
              </a:spcBef>
              <a:defRPr/>
            </a:pPr>
            <a:r>
              <a:rPr lang="it-IT" sz="3200" b="1" dirty="0" err="1" smtClean="0">
                <a:solidFill>
                  <a:srgbClr val="002060"/>
                </a:solidFill>
                <a:effectLst>
                  <a:outerShdw blurRad="38100" dist="38100" dir="2700000" algn="tl">
                    <a:srgbClr val="000000">
                      <a:alpha val="43137"/>
                    </a:srgbClr>
                  </a:outerShdw>
                </a:effectLst>
                <a:cs typeface="Angsana New" pitchFamily="18" charset="-34"/>
              </a:rPr>
              <a:t>analyses</a:t>
            </a:r>
            <a:endParaRPr lang="it-IT" sz="3200" b="1" dirty="0">
              <a:solidFill>
                <a:srgbClr val="002060"/>
              </a:solidFill>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3176173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Pressure-driven</a:t>
            </a:r>
            <a:r>
              <a:rPr lang="it-IT" dirty="0" smtClean="0"/>
              <a:t> </a:t>
            </a:r>
            <a:r>
              <a:rPr lang="it-IT" dirty="0" err="1" smtClean="0"/>
              <a:t>analysis</a:t>
            </a:r>
            <a:endParaRPr lang="it-IT" dirty="0"/>
          </a:p>
        </p:txBody>
      </p:sp>
      <p:pic>
        <p:nvPicPr>
          <p:cNvPr id="5" name="Immagine 4" descr="Fig"/>
          <p:cNvPicPr/>
          <p:nvPr/>
        </p:nvPicPr>
        <p:blipFill>
          <a:blip r:embed="rId2" cstate="print"/>
          <a:srcRect/>
          <a:stretch>
            <a:fillRect/>
          </a:stretch>
        </p:blipFill>
        <p:spPr bwMode="auto">
          <a:xfrm>
            <a:off x="523368" y="1484784"/>
            <a:ext cx="8009072" cy="5184576"/>
          </a:xfrm>
          <a:prstGeom prst="rect">
            <a:avLst/>
          </a:prstGeom>
          <a:noFill/>
          <a:ln w="9525">
            <a:noFill/>
            <a:miter lim="800000"/>
            <a:headEnd/>
            <a:tailEnd/>
          </a:ln>
        </p:spPr>
      </p:pic>
      <p:sp>
        <p:nvSpPr>
          <p:cNvPr id="6" name="Cilindro 5"/>
          <p:cNvSpPr/>
          <p:nvPr/>
        </p:nvSpPr>
        <p:spPr>
          <a:xfrm>
            <a:off x="2411760" y="3068960"/>
            <a:ext cx="108012" cy="1152128"/>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8" name="CasellaDiTesto 7"/>
          <p:cNvSpPr txBox="1"/>
          <p:nvPr/>
        </p:nvSpPr>
        <p:spPr>
          <a:xfrm>
            <a:off x="6804248" y="1412776"/>
            <a:ext cx="2160240"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b="1" dirty="0" smtClean="0">
                <a:latin typeface="Cambria" panose="02040503050406030204" pitchFamily="18" charset="0"/>
                <a:ea typeface="Cambria Math" panose="02040503050406030204" pitchFamily="18" charset="0"/>
              </a:rPr>
              <a:t>Normal </a:t>
            </a:r>
            <a:r>
              <a:rPr lang="en-US" b="1" dirty="0" err="1" smtClean="0">
                <a:latin typeface="Cambria" panose="02040503050406030204" pitchFamily="18" charset="0"/>
                <a:ea typeface="Cambria Math" panose="02040503050406030204" pitchFamily="18" charset="0"/>
              </a:rPr>
              <a:t>Functionng</a:t>
            </a:r>
            <a:endParaRPr lang="en-US" b="1" dirty="0">
              <a:latin typeface="Cambria" panose="02040503050406030204" pitchFamily="18" charset="0"/>
              <a:ea typeface="Cambria Math" panose="02040503050406030204" pitchFamily="18" charset="0"/>
            </a:endParaRP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21256" y="3933056"/>
            <a:ext cx="890504" cy="1080120"/>
          </a:xfrm>
          <a:prstGeom prst="rect">
            <a:avLst/>
          </a:prstGeom>
        </p:spPr>
      </p:pic>
      <p:sp>
        <p:nvSpPr>
          <p:cNvPr id="10" name="CasellaDiTesto 9"/>
          <p:cNvSpPr txBox="1"/>
          <p:nvPr/>
        </p:nvSpPr>
        <p:spPr>
          <a:xfrm>
            <a:off x="523368" y="5733256"/>
            <a:ext cx="4192648" cy="36933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smtClean="0">
                <a:latin typeface="Cambria" panose="02040503050406030204" pitchFamily="18" charset="0"/>
                <a:ea typeface="Cambria Math" panose="02040503050406030204" pitchFamily="18" charset="0"/>
              </a:rPr>
              <a:t>Demand-driven</a:t>
            </a:r>
            <a:r>
              <a:rPr lang="it-IT" b="1" dirty="0" smtClean="0">
                <a:latin typeface="Cambria" panose="02040503050406030204" pitchFamily="18" charset="0"/>
                <a:ea typeface="Cambria Math" panose="02040503050406030204" pitchFamily="18" charset="0"/>
              </a:rPr>
              <a:t> </a:t>
            </a:r>
            <a:r>
              <a:rPr lang="it-IT" b="1" dirty="0" err="1" smtClean="0">
                <a:latin typeface="Cambria" panose="02040503050406030204" pitchFamily="18" charset="0"/>
                <a:ea typeface="Cambria Math" panose="02040503050406030204" pitchFamily="18" charset="0"/>
              </a:rPr>
              <a:t>analysis</a:t>
            </a:r>
            <a:r>
              <a:rPr lang="it-IT" b="1" dirty="0" smtClean="0">
                <a:latin typeface="Cambria" panose="02040503050406030204" pitchFamily="18" charset="0"/>
                <a:ea typeface="Cambria Math" panose="02040503050406030204" pitchFamily="18" charset="0"/>
              </a:rPr>
              <a:t> (EPANET)</a:t>
            </a:r>
            <a:endParaRPr lang="it-IT" b="1" dirty="0">
              <a:latin typeface="Cambria" panose="02040503050406030204" pitchFamily="18" charset="0"/>
              <a:ea typeface="Cambria Math" panose="02040503050406030204" pitchFamily="18" charset="0"/>
            </a:endParaRPr>
          </a:p>
        </p:txBody>
      </p:sp>
      <p:sp>
        <p:nvSpPr>
          <p:cNvPr id="11" name="CasellaDiTesto 10"/>
          <p:cNvSpPr txBox="1"/>
          <p:nvPr/>
        </p:nvSpPr>
        <p:spPr>
          <a:xfrm>
            <a:off x="523368" y="6237312"/>
            <a:ext cx="41926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smtClean="0">
                <a:latin typeface="Cambria" panose="02040503050406030204" pitchFamily="18" charset="0"/>
                <a:ea typeface="Cambria Math" panose="02040503050406030204" pitchFamily="18" charset="0"/>
              </a:rPr>
              <a:t>Pressure-driven analysis</a:t>
            </a:r>
            <a:endParaRPr lang="en-US" b="1">
              <a:latin typeface="Cambria"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64016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Analisi pressure-</a:t>
            </a:r>
            <a:r>
              <a:rPr lang="it-IT" dirty="0" err="1" smtClean="0"/>
              <a:t>driven</a:t>
            </a:r>
            <a:endParaRPr lang="it-IT" dirty="0"/>
          </a:p>
        </p:txBody>
      </p:sp>
      <p:pic>
        <p:nvPicPr>
          <p:cNvPr id="5" name="Immagine 4" descr="Fig"/>
          <p:cNvPicPr/>
          <p:nvPr/>
        </p:nvPicPr>
        <p:blipFill>
          <a:blip r:embed="rId2" cstate="print"/>
          <a:srcRect/>
          <a:stretch>
            <a:fillRect/>
          </a:stretch>
        </p:blipFill>
        <p:spPr bwMode="auto">
          <a:xfrm>
            <a:off x="523368" y="1484784"/>
            <a:ext cx="8009072" cy="5184576"/>
          </a:xfrm>
          <a:prstGeom prst="rect">
            <a:avLst/>
          </a:prstGeom>
          <a:noFill/>
          <a:ln w="9525">
            <a:noFill/>
            <a:miter lim="800000"/>
            <a:headEnd/>
            <a:tailEnd/>
          </a:ln>
        </p:spPr>
      </p:pic>
      <p:sp>
        <p:nvSpPr>
          <p:cNvPr id="6" name="Cilindro 5"/>
          <p:cNvSpPr/>
          <p:nvPr/>
        </p:nvSpPr>
        <p:spPr>
          <a:xfrm>
            <a:off x="2411760" y="4509120"/>
            <a:ext cx="108012" cy="648072"/>
          </a:xfrm>
          <a:prstGeom prst="can">
            <a:avLst/>
          </a:prstGeom>
          <a:gradFill flip="none" rotWithShape="1">
            <a:gsLst>
              <a:gs pos="0">
                <a:srgbClr val="000000"/>
              </a:gs>
              <a:gs pos="39999">
                <a:srgbClr val="0A128C"/>
              </a:gs>
              <a:gs pos="70000">
                <a:srgbClr val="181CC7"/>
              </a:gs>
              <a:gs pos="88000">
                <a:srgbClr val="7005D4"/>
              </a:gs>
              <a:gs pos="100000">
                <a:srgbClr val="8C3D91"/>
              </a:gs>
            </a:gsLst>
            <a:lin ang="16200000" scaled="0"/>
            <a:tileRect/>
          </a:gradFill>
          <a:ln w="12700">
            <a:solidFill>
              <a:srgbClr val="5F5F5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8" name="CasellaDiTesto 7"/>
          <p:cNvSpPr txBox="1"/>
          <p:nvPr/>
        </p:nvSpPr>
        <p:spPr>
          <a:xfrm>
            <a:off x="6804248" y="1412776"/>
            <a:ext cx="2160240" cy="646331"/>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b="1" smtClean="0">
                <a:latin typeface="Cambria" panose="02040503050406030204" pitchFamily="18" charset="0"/>
                <a:ea typeface="Cambria Math" panose="02040503050406030204" pitchFamily="18" charset="0"/>
              </a:rPr>
              <a:t>Abnormal Functioning</a:t>
            </a:r>
            <a:endParaRPr lang="en-US" b="1">
              <a:latin typeface="Cambria" panose="02040503050406030204" pitchFamily="18" charset="0"/>
              <a:ea typeface="Cambria Math" panose="02040503050406030204" pitchFamily="18" charset="0"/>
            </a:endParaRP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21256" y="3933056"/>
            <a:ext cx="890504" cy="1080120"/>
          </a:xfrm>
          <a:prstGeom prst="rect">
            <a:avLst/>
          </a:prstGeom>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639574">
            <a:off x="2930169" y="3787475"/>
            <a:ext cx="420165" cy="418400"/>
          </a:xfrm>
          <a:prstGeom prst="rect">
            <a:avLst/>
          </a:prstGeom>
        </p:spPr>
      </p:pic>
      <p:sp>
        <p:nvSpPr>
          <p:cNvPr id="15" name="CasellaDiTesto 14"/>
          <p:cNvSpPr txBox="1"/>
          <p:nvPr/>
        </p:nvSpPr>
        <p:spPr>
          <a:xfrm>
            <a:off x="523368" y="5733256"/>
            <a:ext cx="4192648" cy="36933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b="1" dirty="0" err="1" smtClean="0">
                <a:latin typeface="Cambria" panose="02040503050406030204" pitchFamily="18" charset="0"/>
                <a:ea typeface="Cambria Math" panose="02040503050406030204" pitchFamily="18" charset="0"/>
              </a:rPr>
              <a:t>Demand-driven</a:t>
            </a:r>
            <a:r>
              <a:rPr lang="it-IT" b="1" dirty="0" smtClean="0">
                <a:latin typeface="Cambria" panose="02040503050406030204" pitchFamily="18" charset="0"/>
                <a:ea typeface="Cambria Math" panose="02040503050406030204" pitchFamily="18" charset="0"/>
              </a:rPr>
              <a:t>  </a:t>
            </a:r>
            <a:r>
              <a:rPr lang="en-US" b="1" dirty="0" smtClean="0">
                <a:latin typeface="Cambria" panose="02040503050406030204" pitchFamily="18" charset="0"/>
                <a:ea typeface="Cambria Math" panose="02040503050406030204" pitchFamily="18" charset="0"/>
              </a:rPr>
              <a:t>analysis</a:t>
            </a:r>
            <a:r>
              <a:rPr lang="it-IT" b="1" dirty="0" smtClean="0">
                <a:latin typeface="Cambria" panose="02040503050406030204" pitchFamily="18" charset="0"/>
                <a:ea typeface="Cambria Math" panose="02040503050406030204" pitchFamily="18" charset="0"/>
              </a:rPr>
              <a:t> (EPANET)</a:t>
            </a:r>
            <a:endParaRPr lang="it-IT" b="1" dirty="0">
              <a:latin typeface="Cambria" panose="02040503050406030204" pitchFamily="18" charset="0"/>
              <a:ea typeface="Cambria Math" panose="02040503050406030204" pitchFamily="18" charset="0"/>
            </a:endParaRPr>
          </a:p>
        </p:txBody>
      </p:sp>
      <p:sp>
        <p:nvSpPr>
          <p:cNvPr id="16" name="CasellaDiTesto 15"/>
          <p:cNvSpPr txBox="1"/>
          <p:nvPr/>
        </p:nvSpPr>
        <p:spPr>
          <a:xfrm>
            <a:off x="523368" y="6237312"/>
            <a:ext cx="41926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b="1" dirty="0" err="1" smtClean="0">
                <a:latin typeface="Cambria" panose="02040503050406030204" pitchFamily="18" charset="0"/>
                <a:ea typeface="Cambria Math" panose="02040503050406030204" pitchFamily="18" charset="0"/>
              </a:rPr>
              <a:t>Pressure-driven</a:t>
            </a:r>
            <a:r>
              <a:rPr lang="it-IT" b="1" dirty="0" smtClean="0">
                <a:latin typeface="Cambria" panose="02040503050406030204" pitchFamily="18" charset="0"/>
                <a:ea typeface="Cambria Math" panose="02040503050406030204" pitchFamily="18" charset="0"/>
              </a:rPr>
              <a:t> </a:t>
            </a:r>
            <a:r>
              <a:rPr lang="it-IT" b="1" dirty="0" err="1" smtClean="0">
                <a:latin typeface="Cambria" panose="02040503050406030204" pitchFamily="18" charset="0"/>
                <a:ea typeface="Cambria Math" panose="02040503050406030204" pitchFamily="18" charset="0"/>
              </a:rPr>
              <a:t>analysis</a:t>
            </a:r>
            <a:endParaRPr lang="it-IT" b="1" dirty="0">
              <a:latin typeface="Cambria" panose="02040503050406030204" pitchFamily="18" charset="0"/>
              <a:ea typeface="Cambria Math" panose="02040503050406030204" pitchFamily="18" charset="0"/>
            </a:endParaRPr>
          </a:p>
        </p:txBody>
      </p:sp>
      <p:pic>
        <p:nvPicPr>
          <p:cNvPr id="17" name="Immagin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763760" y="3933056"/>
            <a:ext cx="648000" cy="651545"/>
          </a:xfrm>
          <a:prstGeom prst="rect">
            <a:avLst/>
          </a:prstGeom>
        </p:spPr>
      </p:pic>
      <p:sp>
        <p:nvSpPr>
          <p:cNvPr id="18" name="Cilindro 17"/>
          <p:cNvSpPr/>
          <p:nvPr/>
        </p:nvSpPr>
        <p:spPr>
          <a:xfrm>
            <a:off x="2411760" y="3789040"/>
            <a:ext cx="108012" cy="360040"/>
          </a:xfrm>
          <a:prstGeom prst="can">
            <a:avLst/>
          </a:prstGeom>
          <a:solidFill>
            <a:srgbClr val="FF0000"/>
          </a:solidFill>
          <a:ln w="12700">
            <a:solidFill>
              <a:srgbClr val="5F5F5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1505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par>
                          <p:cTn id="29" fill="hold">
                            <p:stCondLst>
                              <p:cond delay="500"/>
                            </p:stCondLst>
                            <p:childTnLst>
                              <p:par>
                                <p:cTn id="30" presetID="10" presetClass="exit" presetSubtype="0" fill="hold" grpId="1" nodeType="after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5" grpId="0" animBg="1"/>
      <p:bldP spid="15" grpId="1" animBg="1"/>
      <p:bldP spid="16"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idx="4294967295"/>
          </p:nvPr>
        </p:nvSpPr>
        <p:spPr>
          <a:xfrm>
            <a:off x="0" y="908719"/>
            <a:ext cx="4139952" cy="864097"/>
          </a:xfrm>
        </p:spPr>
        <p:txBody>
          <a:bodyPr>
            <a:normAutofit fontScale="90000"/>
          </a:bodyPr>
          <a:lstStyle/>
          <a:p>
            <a:r>
              <a:rPr lang="it-IT" dirty="0" smtClean="0"/>
              <a:t>EPANET</a:t>
            </a:r>
            <a:br>
              <a:rPr lang="it-IT" dirty="0" smtClean="0"/>
            </a:br>
            <a:r>
              <a:rPr lang="it-IT" sz="2400" dirty="0" smtClean="0"/>
              <a:t>(and EPANET-</a:t>
            </a:r>
            <a:r>
              <a:rPr lang="it-IT" sz="2400" dirty="0" err="1" smtClean="0"/>
              <a:t>based</a:t>
            </a:r>
            <a:r>
              <a:rPr lang="it-IT" sz="2400" dirty="0" smtClean="0"/>
              <a:t> </a:t>
            </a:r>
            <a:r>
              <a:rPr lang="it-IT" sz="2400" dirty="0" err="1" smtClean="0"/>
              <a:t>softwares</a:t>
            </a:r>
            <a:r>
              <a:rPr lang="it-IT" sz="2400" dirty="0" smtClean="0"/>
              <a:t>)</a:t>
            </a:r>
            <a:endParaRPr lang="it-IT" sz="2400" dirty="0"/>
          </a:p>
        </p:txBody>
      </p:sp>
      <p:sp>
        <p:nvSpPr>
          <p:cNvPr id="5" name="Titolo 1"/>
          <p:cNvSpPr txBox="1">
            <a:spLocks/>
          </p:cNvSpPr>
          <p:nvPr/>
        </p:nvSpPr>
        <p:spPr>
          <a:xfrm>
            <a:off x="6012160" y="977528"/>
            <a:ext cx="2232248" cy="507255"/>
          </a:xfrm>
          <a:prstGeom prst="rect">
            <a:avLst/>
          </a:prstGeom>
        </p:spPr>
        <p:txBody>
          <a:bodyPr vert="horz" lIns="0" rIns="0" bIns="0" anchor="b">
            <a:normAutofit fontScale="97500" lnSpcReduction="100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err="1" smtClean="0"/>
              <a:t>WDNetXL</a:t>
            </a:r>
            <a:endParaRPr lang="it-IT" dirty="0"/>
          </a:p>
        </p:txBody>
      </p:sp>
      <p:sp>
        <p:nvSpPr>
          <p:cNvPr id="6" name="Rettangolo 5"/>
          <p:cNvSpPr/>
          <p:nvPr/>
        </p:nvSpPr>
        <p:spPr>
          <a:xfrm>
            <a:off x="211179" y="1887972"/>
            <a:ext cx="3456384" cy="430887"/>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ea typeface="Calibri" panose="020F0502020204030204" pitchFamily="34" charset="0"/>
                <a:cs typeface="Times New Roman" panose="02020603050405020304" pitchFamily="18" charset="0"/>
              </a:rPr>
              <a:t>Demand-driven analysis</a:t>
            </a:r>
            <a:endParaRPr lang="en-GB" sz="2200" dirty="0"/>
          </a:p>
        </p:txBody>
      </p:sp>
      <p:sp>
        <p:nvSpPr>
          <p:cNvPr id="7" name="Titolo 1"/>
          <p:cNvSpPr txBox="1">
            <a:spLocks/>
          </p:cNvSpPr>
          <p:nvPr/>
        </p:nvSpPr>
        <p:spPr>
          <a:xfrm>
            <a:off x="4211960" y="880047"/>
            <a:ext cx="936104" cy="556019"/>
          </a:xfrm>
          <a:prstGeom prst="rect">
            <a:avLst/>
          </a:prstGeom>
        </p:spPr>
        <p:txBody>
          <a:bodyPr vert="horz" lIns="0" rIns="0" bIns="0" anchor="b">
            <a:normAutofit fontScale="975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a:t>v</a:t>
            </a:r>
            <a:r>
              <a:rPr lang="it-IT" dirty="0" smtClean="0"/>
              <a:t>s.</a:t>
            </a:r>
            <a:endParaRPr lang="it-IT" dirty="0"/>
          </a:p>
        </p:txBody>
      </p:sp>
      <p:sp>
        <p:nvSpPr>
          <p:cNvPr id="8" name="Rettangolo 7"/>
          <p:cNvSpPr/>
          <p:nvPr/>
        </p:nvSpPr>
        <p:spPr>
          <a:xfrm>
            <a:off x="4788024" y="1861078"/>
            <a:ext cx="3456384" cy="1107996"/>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ea typeface="Calibri" panose="020F0502020204030204" pitchFamily="34" charset="0"/>
                <a:cs typeface="Times New Roman" panose="02020603050405020304" pitchFamily="18" charset="0"/>
              </a:rPr>
              <a:t>Demand-driven analysis</a:t>
            </a:r>
          </a:p>
          <a:p>
            <a:pPr marL="285750" indent="-285750">
              <a:buFont typeface="Arial" panose="020B0604020202020204" pitchFamily="34" charset="0"/>
              <a:buChar char="•"/>
            </a:pPr>
            <a:r>
              <a:rPr lang="it-IT" sz="2200" dirty="0">
                <a:latin typeface="Cambria" panose="02040503050406030204" pitchFamily="18" charset="0"/>
                <a:ea typeface="Calibri" panose="020F0502020204030204" pitchFamily="34" charset="0"/>
                <a:cs typeface="Times New Roman" panose="02020603050405020304" pitchFamily="18" charset="0"/>
              </a:rPr>
              <a:t>Pressure-</a:t>
            </a:r>
            <a:r>
              <a:rPr lang="it-IT" sz="2200" dirty="0" err="1">
                <a:latin typeface="Cambria" panose="02040503050406030204" pitchFamily="18" charset="0"/>
                <a:ea typeface="Calibri" panose="020F0502020204030204" pitchFamily="34" charset="0"/>
                <a:cs typeface="Times New Roman" panose="02020603050405020304" pitchFamily="18" charset="0"/>
              </a:rPr>
              <a:t>driven</a:t>
            </a:r>
            <a:r>
              <a:rPr lang="it-IT" sz="2200" dirty="0">
                <a:latin typeface="Cambria" panose="02040503050406030204" pitchFamily="18" charset="0"/>
                <a:ea typeface="Calibri" panose="020F0502020204030204" pitchFamily="34" charset="0"/>
                <a:cs typeface="Times New Roman" panose="02020603050405020304" pitchFamily="18" charset="0"/>
              </a:rPr>
              <a:t> </a:t>
            </a:r>
            <a:r>
              <a:rPr lang="it-IT" sz="2200" dirty="0" err="1">
                <a:latin typeface="Cambria" panose="02040503050406030204" pitchFamily="18" charset="0"/>
                <a:ea typeface="Calibri" panose="020F0502020204030204" pitchFamily="34" charset="0"/>
                <a:cs typeface="Times New Roman" panose="02020603050405020304" pitchFamily="18" charset="0"/>
              </a:rPr>
              <a:t>analysis</a:t>
            </a:r>
            <a:endParaRPr lang="it-IT" sz="2200" dirty="0">
              <a:latin typeface="Cambria" panose="020405030504060302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2200" dirty="0"/>
          </a:p>
        </p:txBody>
      </p:sp>
      <p:cxnSp>
        <p:nvCxnSpPr>
          <p:cNvPr id="10" name="Connettore 1 9"/>
          <p:cNvCxnSpPr/>
          <p:nvPr/>
        </p:nvCxnSpPr>
        <p:spPr>
          <a:xfrm>
            <a:off x="4610944" y="1843260"/>
            <a:ext cx="0" cy="48261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182960" y="2727962"/>
            <a:ext cx="4427985" cy="769441"/>
          </a:xfrm>
          <a:prstGeom prst="rect">
            <a:avLst/>
          </a:prstGeom>
        </p:spPr>
        <p:txBody>
          <a:bodyPr wrap="square">
            <a:spAutoFit/>
          </a:bodyPr>
          <a:lstStyle/>
          <a:p>
            <a:pPr marL="285750" indent="-285750">
              <a:buFont typeface="Arial" panose="020B0604020202020204" pitchFamily="34" charset="0"/>
              <a:buChar char="•"/>
            </a:pPr>
            <a:r>
              <a:rPr lang="en-US" sz="2200" dirty="0" smtClean="0">
                <a:solidFill>
                  <a:srgbClr val="FF0000"/>
                </a:solidFill>
                <a:latin typeface="Cambria" panose="02040503050406030204" pitchFamily="18" charset="0"/>
                <a:cs typeface="Times New Roman" panose="02020603050405020304" pitchFamily="18" charset="0"/>
              </a:rPr>
              <a:t>Representation of leakages as free orifices (</a:t>
            </a:r>
            <a:r>
              <a:rPr lang="en-US" sz="2200" i="1" dirty="0" smtClean="0">
                <a:solidFill>
                  <a:srgbClr val="FF0000"/>
                </a:solidFill>
                <a:latin typeface="Cambria" panose="02040503050406030204" pitchFamily="18" charset="0"/>
                <a:cs typeface="Times New Roman" panose="02020603050405020304" pitchFamily="18" charset="0"/>
              </a:rPr>
              <a:t>hydrants</a:t>
            </a:r>
            <a:r>
              <a:rPr lang="en-US" sz="2200" dirty="0" smtClean="0">
                <a:solidFill>
                  <a:srgbClr val="FF0000"/>
                </a:solidFill>
                <a:latin typeface="Cambria" panose="02040503050406030204" pitchFamily="18" charset="0"/>
                <a:cs typeface="Times New Roman" panose="02020603050405020304" pitchFamily="18" charset="0"/>
              </a:rPr>
              <a:t>) at node </a:t>
            </a:r>
            <a:endParaRPr lang="en-GB" sz="2200" dirty="0">
              <a:solidFill>
                <a:srgbClr val="FF0000"/>
              </a:solidFill>
            </a:endParaRPr>
          </a:p>
        </p:txBody>
      </p:sp>
      <p:sp>
        <p:nvSpPr>
          <p:cNvPr id="13" name="Rettangolo 12"/>
          <p:cNvSpPr/>
          <p:nvPr/>
        </p:nvSpPr>
        <p:spPr>
          <a:xfrm>
            <a:off x="4788024" y="2751826"/>
            <a:ext cx="4320480" cy="1969770"/>
          </a:xfrm>
          <a:prstGeom prst="rect">
            <a:avLst/>
          </a:prstGeom>
        </p:spPr>
        <p:txBody>
          <a:bodyPr wrap="square">
            <a:spAutoFit/>
          </a:bodyPr>
          <a:lstStyle/>
          <a:p>
            <a:pPr marL="285750" indent="-285750">
              <a:buFont typeface="Arial" panose="020B0604020202020204" pitchFamily="34" charset="0"/>
              <a:buChar char="•"/>
            </a:pPr>
            <a:r>
              <a:rPr lang="en-US" sz="2200" dirty="0" smtClean="0">
                <a:solidFill>
                  <a:srgbClr val="FF0000"/>
                </a:solidFill>
                <a:latin typeface="Cambria" panose="02040503050406030204" pitchFamily="18" charset="0"/>
                <a:cs typeface="Times New Roman" panose="02020603050405020304" pitchFamily="18" charset="0"/>
              </a:rPr>
              <a:t>Representation of:</a:t>
            </a:r>
          </a:p>
          <a:p>
            <a:pPr marL="800100" lvl="1" indent="-342900">
              <a:buFont typeface="Wingdings" panose="05000000000000000000" pitchFamily="2" charset="2"/>
              <a:buChar char="ü"/>
            </a:pPr>
            <a:r>
              <a:rPr lang="en-US" sz="2000" dirty="0">
                <a:solidFill>
                  <a:srgbClr val="FF0000"/>
                </a:solidFill>
                <a:latin typeface="Cambria" panose="02040503050406030204" pitchFamily="18" charset="0"/>
                <a:cs typeface="Times New Roman" panose="02020603050405020304" pitchFamily="18" charset="0"/>
              </a:rPr>
              <a:t>B</a:t>
            </a:r>
            <a:r>
              <a:rPr lang="en-US" sz="2000" dirty="0" smtClean="0">
                <a:solidFill>
                  <a:srgbClr val="FF0000"/>
                </a:solidFill>
                <a:latin typeface="Cambria" panose="02040503050406030204" pitchFamily="18" charset="0"/>
                <a:cs typeface="Times New Roman" panose="02020603050405020304" pitchFamily="18" charset="0"/>
              </a:rPr>
              <a:t>ursts leakages as free orifices at node</a:t>
            </a:r>
          </a:p>
          <a:p>
            <a:pPr marL="800100" lvl="1" indent="-342900">
              <a:buFont typeface="Wingdings" panose="05000000000000000000" pitchFamily="2" charset="2"/>
              <a:buChar char="ü"/>
            </a:pPr>
            <a:r>
              <a:rPr lang="en-US" sz="2000" dirty="0" smtClean="0">
                <a:solidFill>
                  <a:srgbClr val="FF0000"/>
                </a:solidFill>
                <a:latin typeface="Cambria" panose="02040503050406030204" pitchFamily="18" charset="0"/>
                <a:cs typeface="Times New Roman" panose="02020603050405020304" pitchFamily="18" charset="0"/>
              </a:rPr>
              <a:t>Background and unreported leakages distributed along pipes</a:t>
            </a:r>
            <a:endParaRPr lang="en-GB" sz="2000" dirty="0">
              <a:solidFill>
                <a:srgbClr val="FF0000"/>
              </a:solidFill>
            </a:endParaRPr>
          </a:p>
        </p:txBody>
      </p:sp>
      <p:sp>
        <p:nvSpPr>
          <p:cNvPr id="18" name="Rettangolo 17"/>
          <p:cNvSpPr/>
          <p:nvPr/>
        </p:nvSpPr>
        <p:spPr>
          <a:xfrm>
            <a:off x="270294" y="-54634"/>
            <a:ext cx="8681301" cy="1077218"/>
          </a:xfrm>
          <a:prstGeom prst="rect">
            <a:avLst/>
          </a:prstGeom>
        </p:spPr>
        <p:txBody>
          <a:bodyPr wrap="square">
            <a:spAutoFit/>
          </a:bodyPr>
          <a:lstStyle/>
          <a:p>
            <a:pPr lvl="0" algn="ctr">
              <a:spcBef>
                <a:spcPct val="0"/>
              </a:spcBef>
              <a:defRPr/>
            </a:pPr>
            <a:r>
              <a:rPr lang="it-IT" sz="3200" b="1" dirty="0" err="1" smtClean="0">
                <a:solidFill>
                  <a:srgbClr val="002060"/>
                </a:solidFill>
                <a:effectLst>
                  <a:outerShdw blurRad="38100" dist="38100" dir="2700000" algn="tl">
                    <a:srgbClr val="000000">
                      <a:alpha val="43137"/>
                    </a:srgbClr>
                  </a:outerShdw>
                </a:effectLst>
                <a:cs typeface="Angsana New" pitchFamily="18" charset="-34"/>
              </a:rPr>
              <a:t>Hydraulic</a:t>
            </a:r>
            <a:r>
              <a:rPr lang="it-IT" sz="3200" b="1" dirty="0" smtClean="0">
                <a:solidFill>
                  <a:srgbClr val="002060"/>
                </a:solidFill>
                <a:effectLst>
                  <a:outerShdw blurRad="38100" dist="38100" dir="2700000" algn="tl">
                    <a:srgbClr val="000000">
                      <a:alpha val="43137"/>
                    </a:srgbClr>
                  </a:outerShdw>
                </a:effectLst>
                <a:cs typeface="Angsana New" pitchFamily="18" charset="-34"/>
              </a:rPr>
              <a:t> and </a:t>
            </a:r>
            <a:r>
              <a:rPr lang="it-IT" sz="3200" b="1" dirty="0" err="1" smtClean="0">
                <a:solidFill>
                  <a:srgbClr val="002060"/>
                </a:solidFill>
                <a:effectLst>
                  <a:outerShdw blurRad="38100" dist="38100" dir="2700000" algn="tl">
                    <a:srgbClr val="000000">
                      <a:alpha val="43137"/>
                    </a:srgbClr>
                  </a:outerShdw>
                </a:effectLst>
                <a:cs typeface="Angsana New" pitchFamily="18" charset="-34"/>
              </a:rPr>
              <a:t>topological</a:t>
            </a:r>
            <a:r>
              <a:rPr lang="it-IT" sz="3200" b="1" dirty="0" smtClean="0">
                <a:solidFill>
                  <a:srgbClr val="002060"/>
                </a:solidFill>
                <a:effectLst>
                  <a:outerShdw blurRad="38100" dist="38100" dir="2700000" algn="tl">
                    <a:srgbClr val="000000">
                      <a:alpha val="43137"/>
                    </a:srgbClr>
                  </a:outerShdw>
                </a:effectLst>
                <a:cs typeface="Angsana New" pitchFamily="18" charset="-34"/>
              </a:rPr>
              <a:t> </a:t>
            </a:r>
          </a:p>
          <a:p>
            <a:pPr lvl="0" algn="ctr">
              <a:spcBef>
                <a:spcPct val="0"/>
              </a:spcBef>
              <a:defRPr/>
            </a:pPr>
            <a:r>
              <a:rPr lang="it-IT" sz="3200" b="1" dirty="0" err="1" smtClean="0">
                <a:solidFill>
                  <a:srgbClr val="002060"/>
                </a:solidFill>
                <a:effectLst>
                  <a:outerShdw blurRad="38100" dist="38100" dir="2700000" algn="tl">
                    <a:srgbClr val="000000">
                      <a:alpha val="43137"/>
                    </a:srgbClr>
                  </a:outerShdw>
                </a:effectLst>
                <a:cs typeface="Angsana New" pitchFamily="18" charset="-34"/>
              </a:rPr>
              <a:t>analyses</a:t>
            </a:r>
            <a:endParaRPr lang="it-IT" sz="3200" b="1" dirty="0">
              <a:solidFill>
                <a:srgbClr val="002060"/>
              </a:solidFill>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941879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Background </a:t>
            </a:r>
            <a:r>
              <a:rPr lang="it-IT" dirty="0" err="1" smtClean="0"/>
              <a:t>Leakages</a:t>
            </a:r>
            <a:endParaRPr lang="it-IT" dirty="0"/>
          </a:p>
        </p:txBody>
      </p:sp>
      <p:sp>
        <p:nvSpPr>
          <p:cNvPr id="6" name="Rectangle 8"/>
          <p:cNvSpPr>
            <a:spLocks noChangeArrowheads="1"/>
          </p:cNvSpPr>
          <p:nvPr/>
        </p:nvSpPr>
        <p:spPr bwMode="auto">
          <a:xfrm>
            <a:off x="0" y="3688457"/>
            <a:ext cx="9144000" cy="0"/>
          </a:xfrm>
          <a:prstGeom prst="rect">
            <a:avLst/>
          </a:prstGeom>
          <a:noFill/>
          <a:ln w="9525">
            <a:noFill/>
            <a:miter lim="800000"/>
            <a:headEnd/>
            <a:tailEnd/>
          </a:ln>
        </p:spPr>
        <p:txBody>
          <a:bodyPr wrap="none" anchor="ctr">
            <a:spAutoFit/>
          </a:bodyPr>
          <a:lstStyle/>
          <a:p>
            <a:pPr eaLnBrk="0" hangingPunct="0"/>
            <a:endParaRPr lang="it-IT"/>
          </a:p>
        </p:txBody>
      </p:sp>
      <p:sp>
        <p:nvSpPr>
          <p:cNvPr id="29" name="Rectangle 39"/>
          <p:cNvSpPr>
            <a:spLocks noChangeArrowheads="1"/>
          </p:cNvSpPr>
          <p:nvPr/>
        </p:nvSpPr>
        <p:spPr bwMode="auto">
          <a:xfrm>
            <a:off x="0" y="3688457"/>
            <a:ext cx="9144000" cy="0"/>
          </a:xfrm>
          <a:prstGeom prst="rect">
            <a:avLst/>
          </a:prstGeom>
          <a:noFill/>
          <a:ln w="9525">
            <a:noFill/>
            <a:miter lim="800000"/>
            <a:headEnd/>
            <a:tailEnd/>
          </a:ln>
        </p:spPr>
        <p:txBody>
          <a:bodyPr wrap="none" anchor="ctr">
            <a:spAutoFit/>
          </a:bodyPr>
          <a:lstStyle/>
          <a:p>
            <a:pPr eaLnBrk="0" hangingPunct="0"/>
            <a:endParaRPr lang="it-IT"/>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b="29038"/>
          <a:stretch/>
        </p:blipFill>
        <p:spPr>
          <a:xfrm>
            <a:off x="251520" y="1556792"/>
            <a:ext cx="8424936" cy="5104116"/>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7212" y="3789080"/>
            <a:ext cx="375068" cy="360000"/>
          </a:xfrm>
          <a:prstGeom prst="rect">
            <a:avLst/>
          </a:prstGeom>
        </p:spPr>
      </p:pic>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6843" y="3447032"/>
            <a:ext cx="281301" cy="270000"/>
          </a:xfrm>
          <a:prstGeom prst="rect">
            <a:avLst/>
          </a:prstGeom>
        </p:spPr>
      </p:pic>
      <p:pic>
        <p:nvPicPr>
          <p:cNvPr id="38" name="Immagin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2627" y="2852936"/>
            <a:ext cx="281301" cy="270000"/>
          </a:xfrm>
          <a:prstGeom prst="rect">
            <a:avLst/>
          </a:prstGeom>
        </p:spPr>
      </p:pic>
      <p:pic>
        <p:nvPicPr>
          <p:cNvPr id="39" name="Immagin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2492896"/>
            <a:ext cx="375068" cy="360000"/>
          </a:xfrm>
          <a:prstGeom prst="rect">
            <a:avLst/>
          </a:prstGeom>
        </p:spPr>
      </p:pic>
      <p:pic>
        <p:nvPicPr>
          <p:cNvPr id="41" name="Immagin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2420888"/>
            <a:ext cx="187534" cy="180000"/>
          </a:xfrm>
          <a:prstGeom prst="rect">
            <a:avLst/>
          </a:prstGeom>
        </p:spPr>
      </p:pic>
      <p:pic>
        <p:nvPicPr>
          <p:cNvPr id="42" name="Immagin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3032976"/>
            <a:ext cx="187534" cy="180000"/>
          </a:xfrm>
          <a:prstGeom prst="rect">
            <a:avLst/>
          </a:prstGeom>
        </p:spPr>
      </p:pic>
      <p:pic>
        <p:nvPicPr>
          <p:cNvPr id="43" name="Immagin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3645024"/>
            <a:ext cx="375068" cy="360000"/>
          </a:xfrm>
          <a:prstGeom prst="rect">
            <a:avLst/>
          </a:prstGeom>
        </p:spPr>
      </p:pic>
      <p:pic>
        <p:nvPicPr>
          <p:cNvPr id="44" name="Immagin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546" y="3176992"/>
            <a:ext cx="187534" cy="180000"/>
          </a:xfrm>
          <a:prstGeom prst="rect">
            <a:avLst/>
          </a:prstGeom>
        </p:spPr>
      </p:pic>
      <p:pic>
        <p:nvPicPr>
          <p:cNvPr id="22" name="Immagin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8242" y="3733596"/>
            <a:ext cx="375068" cy="360000"/>
          </a:xfrm>
          <a:prstGeom prst="rect">
            <a:avLst/>
          </a:prstGeom>
        </p:spPr>
      </p:pic>
      <p:pic>
        <p:nvPicPr>
          <p:cNvPr id="23" name="Immagin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114" y="3122976"/>
            <a:ext cx="375068" cy="360000"/>
          </a:xfrm>
          <a:prstGeom prst="rect">
            <a:avLst/>
          </a:prstGeom>
        </p:spPr>
      </p:pic>
      <p:sp>
        <p:nvSpPr>
          <p:cNvPr id="15" name="CasellaDiTesto 14"/>
          <p:cNvSpPr txBox="1"/>
          <p:nvPr/>
        </p:nvSpPr>
        <p:spPr>
          <a:xfrm>
            <a:off x="3881387" y="5589240"/>
            <a:ext cx="4348970" cy="707886"/>
          </a:xfrm>
          <a:prstGeom prst="rect">
            <a:avLst/>
          </a:prstGeom>
          <a:noFill/>
        </p:spPr>
        <p:txBody>
          <a:bodyPr wrap="square" rtlCol="0">
            <a:spAutoFit/>
          </a:bodyPr>
          <a:lstStyle/>
          <a:p>
            <a:r>
              <a:rPr lang="it-IT" sz="2000" dirty="0" smtClean="0"/>
              <a:t>Background </a:t>
            </a:r>
            <a:r>
              <a:rPr lang="it-IT" sz="2000" dirty="0" err="1" smtClean="0"/>
              <a:t>leakages</a:t>
            </a:r>
            <a:r>
              <a:rPr lang="it-IT" sz="2000" dirty="0" smtClean="0"/>
              <a:t> </a:t>
            </a:r>
            <a:r>
              <a:rPr lang="it-IT" sz="2000" dirty="0" err="1" smtClean="0"/>
              <a:t>distributed</a:t>
            </a:r>
            <a:r>
              <a:rPr lang="it-IT" sz="2000" dirty="0" smtClean="0"/>
              <a:t> </a:t>
            </a:r>
            <a:r>
              <a:rPr lang="it-IT" sz="2000" dirty="0" err="1" smtClean="0"/>
              <a:t>through</a:t>
            </a:r>
            <a:r>
              <a:rPr lang="it-IT" sz="2000" dirty="0" smtClean="0"/>
              <a:t> the network</a:t>
            </a:r>
            <a:endParaRPr lang="it-IT" sz="2000" dirty="0"/>
          </a:p>
        </p:txBody>
      </p:sp>
      <p:pic>
        <p:nvPicPr>
          <p:cNvPr id="26" name="Immagin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524" y="2708920"/>
            <a:ext cx="375068" cy="360000"/>
          </a:xfrm>
          <a:prstGeom prst="rect">
            <a:avLst/>
          </a:prstGeom>
        </p:spPr>
      </p:pic>
      <p:pic>
        <p:nvPicPr>
          <p:cNvPr id="27" name="Immagin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548" y="2852976"/>
            <a:ext cx="375068" cy="360000"/>
          </a:xfrm>
          <a:prstGeom prst="rect">
            <a:avLst/>
          </a:prstGeom>
        </p:spPr>
      </p:pic>
      <p:pic>
        <p:nvPicPr>
          <p:cNvPr id="28" name="Immagin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2996992"/>
            <a:ext cx="375068" cy="360000"/>
          </a:xfrm>
          <a:prstGeom prst="rect">
            <a:avLst/>
          </a:prstGeom>
        </p:spPr>
      </p:pic>
      <p:pic>
        <p:nvPicPr>
          <p:cNvPr id="30" name="Immagin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348" y="3402032"/>
            <a:ext cx="375068" cy="360000"/>
          </a:xfrm>
          <a:prstGeom prst="rect">
            <a:avLst/>
          </a:prstGeom>
        </p:spPr>
      </p:pic>
      <p:pic>
        <p:nvPicPr>
          <p:cNvPr id="31" name="Immagin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4376" y="3266046"/>
            <a:ext cx="375068" cy="360000"/>
          </a:xfrm>
          <a:prstGeom prst="rect">
            <a:avLst/>
          </a:prstGeom>
        </p:spPr>
      </p:pic>
      <p:pic>
        <p:nvPicPr>
          <p:cNvPr id="32" name="Immagin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3645024"/>
            <a:ext cx="375068" cy="360000"/>
          </a:xfrm>
          <a:prstGeom prst="rect">
            <a:avLst/>
          </a:prstGeom>
        </p:spPr>
      </p:pic>
      <p:pic>
        <p:nvPicPr>
          <p:cNvPr id="33" name="Immagin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0252" y="3508457"/>
            <a:ext cx="375068" cy="360000"/>
          </a:xfrm>
          <a:prstGeom prst="rect">
            <a:avLst/>
          </a:prstGeom>
        </p:spPr>
      </p:pic>
      <p:pic>
        <p:nvPicPr>
          <p:cNvPr id="34" name="Immagin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1624" y="3789080"/>
            <a:ext cx="375068" cy="360000"/>
          </a:xfrm>
          <a:prstGeom prst="rect">
            <a:avLst/>
          </a:prstGeom>
        </p:spPr>
      </p:pic>
      <p:pic>
        <p:nvPicPr>
          <p:cNvPr id="35" name="Immagin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303" y="3897790"/>
            <a:ext cx="375068" cy="360000"/>
          </a:xfrm>
          <a:prstGeom prst="rect">
            <a:avLst/>
          </a:prstGeom>
        </p:spPr>
      </p:pic>
      <p:pic>
        <p:nvPicPr>
          <p:cNvPr id="36" name="Immagin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1837" y="4005024"/>
            <a:ext cx="375068" cy="360000"/>
          </a:xfrm>
          <a:prstGeom prst="rect">
            <a:avLst/>
          </a:prstGeom>
        </p:spPr>
      </p:pic>
      <p:pic>
        <p:nvPicPr>
          <p:cNvPr id="40" name="Immagin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9371" y="4149080"/>
            <a:ext cx="375068" cy="360000"/>
          </a:xfrm>
          <a:prstGeom prst="rect">
            <a:avLst/>
          </a:prstGeom>
        </p:spPr>
      </p:pic>
      <p:pic>
        <p:nvPicPr>
          <p:cNvPr id="48" name="Immagin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0579" y="4288684"/>
            <a:ext cx="375068" cy="360000"/>
          </a:xfrm>
          <a:prstGeom prst="rect">
            <a:avLst/>
          </a:prstGeom>
        </p:spPr>
      </p:pic>
      <p:pic>
        <p:nvPicPr>
          <p:cNvPr id="49" name="Immagin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1764" y="4395887"/>
            <a:ext cx="375068" cy="360000"/>
          </a:xfrm>
          <a:prstGeom prst="rect">
            <a:avLst/>
          </a:prstGeom>
        </p:spPr>
      </p:pic>
      <p:pic>
        <p:nvPicPr>
          <p:cNvPr id="50" name="Immagin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4509120"/>
            <a:ext cx="375068" cy="360000"/>
          </a:xfrm>
          <a:prstGeom prst="rect">
            <a:avLst/>
          </a:prstGeom>
        </p:spPr>
      </p:pic>
      <p:pic>
        <p:nvPicPr>
          <p:cNvPr id="51" name="Immagin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3141008"/>
            <a:ext cx="375068" cy="360000"/>
          </a:xfrm>
          <a:prstGeom prst="rect">
            <a:avLst/>
          </a:prstGeom>
        </p:spPr>
      </p:pic>
    </p:spTree>
    <p:extLst>
      <p:ext uri="{BB962C8B-B14F-4D97-AF65-F5344CB8AC3E}">
        <p14:creationId xmlns:p14="http://schemas.microsoft.com/office/powerpoint/2010/main" val="87446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9"/>
                                        </p:tgtEl>
                                      </p:cBhvr>
                                    </p:animEffect>
                                    <p:set>
                                      <p:cBhvr>
                                        <p:cTn id="10" dur="1" fill="hold">
                                          <p:stCondLst>
                                            <p:cond delay="499"/>
                                          </p:stCondLst>
                                        </p:cTn>
                                        <p:tgtEl>
                                          <p:spTgt spid="3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8"/>
                                        </p:tgtEl>
                                      </p:cBhvr>
                                    </p:animEffect>
                                    <p:set>
                                      <p:cBhvr>
                                        <p:cTn id="16" dur="1" fill="hold">
                                          <p:stCondLst>
                                            <p:cond delay="499"/>
                                          </p:stCondLst>
                                        </p:cTn>
                                        <p:tgtEl>
                                          <p:spTgt spid="3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7"/>
                                        </p:tgtEl>
                                      </p:cBhvr>
                                    </p:animEffect>
                                    <p:set>
                                      <p:cBhvr>
                                        <p:cTn id="22" dur="1" fill="hold">
                                          <p:stCondLst>
                                            <p:cond delay="499"/>
                                          </p:stCondLst>
                                        </p:cTn>
                                        <p:tgtEl>
                                          <p:spTgt spid="3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10"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10"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par>
                                <p:cTn id="72" presetID="10" presetClass="entr" presetSubtype="0" fill="hold"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500"/>
                                        <p:tgtEl>
                                          <p:spTgt spid="48"/>
                                        </p:tgtEl>
                                      </p:cBhvr>
                                    </p:animEffect>
                                  </p:childTnLst>
                                </p:cTn>
                              </p:par>
                              <p:par>
                                <p:cTn id="75" presetID="10" presetClass="entr" presetSubtype="0" fill="hold"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par>
                                <p:cTn id="78" presetID="10" presetClass="entr" presetSubtype="0" fill="hold"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500"/>
                                        <p:tgtEl>
                                          <p:spTgt spid="50"/>
                                        </p:tgtEl>
                                      </p:cBhvr>
                                    </p:animEffect>
                                  </p:childTnLst>
                                </p:cTn>
                              </p:par>
                              <p:par>
                                <p:cTn id="81" presetID="10" presetClass="entr" presetSubtype="0"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Background </a:t>
            </a:r>
            <a:r>
              <a:rPr lang="en-US" dirty="0" smtClean="0"/>
              <a:t>leakages</a:t>
            </a:r>
            <a:endParaRPr lang="en-US" dirty="0"/>
          </a:p>
        </p:txBody>
      </p:sp>
      <p:sp>
        <p:nvSpPr>
          <p:cNvPr id="6" name="Rectangle 8"/>
          <p:cNvSpPr>
            <a:spLocks noChangeArrowheads="1"/>
          </p:cNvSpPr>
          <p:nvPr/>
        </p:nvSpPr>
        <p:spPr bwMode="auto">
          <a:xfrm>
            <a:off x="0" y="3688457"/>
            <a:ext cx="9144000" cy="0"/>
          </a:xfrm>
          <a:prstGeom prst="rect">
            <a:avLst/>
          </a:prstGeom>
          <a:noFill/>
          <a:ln w="9525">
            <a:noFill/>
            <a:miter lim="800000"/>
            <a:headEnd/>
            <a:tailEnd/>
          </a:ln>
        </p:spPr>
        <p:txBody>
          <a:bodyPr wrap="none" anchor="ctr">
            <a:spAutoFit/>
          </a:bodyPr>
          <a:lstStyle/>
          <a:p>
            <a:pPr eaLnBrk="0" hangingPunct="0"/>
            <a:endParaRPr lang="it-IT"/>
          </a:p>
        </p:txBody>
      </p:sp>
      <p:sp>
        <p:nvSpPr>
          <p:cNvPr id="7" name="AutoShape 10"/>
          <p:cNvSpPr>
            <a:spLocks noChangeArrowheads="1"/>
          </p:cNvSpPr>
          <p:nvPr/>
        </p:nvSpPr>
        <p:spPr bwMode="auto">
          <a:xfrm rot="5400000">
            <a:off x="4355505" y="1125116"/>
            <a:ext cx="360362" cy="4535488"/>
          </a:xfrm>
          <a:prstGeom prst="can">
            <a:avLst>
              <a:gd name="adj" fmla="val 92064"/>
            </a:avLst>
          </a:prstGeom>
          <a:solidFill>
            <a:srgbClr val="969696"/>
          </a:solidFill>
          <a:ln w="9525">
            <a:solidFill>
              <a:schemeClr val="tx1"/>
            </a:solidFill>
            <a:round/>
            <a:headEnd/>
            <a:tailEnd/>
          </a:ln>
        </p:spPr>
        <p:txBody>
          <a:bodyPr wrap="none" anchor="ctr"/>
          <a:lstStyle/>
          <a:p>
            <a:pPr eaLnBrk="0" hangingPunct="0"/>
            <a:endParaRPr lang="it-IT"/>
          </a:p>
        </p:txBody>
      </p:sp>
      <p:sp>
        <p:nvSpPr>
          <p:cNvPr id="8" name="Rectangle 11"/>
          <p:cNvSpPr>
            <a:spLocks noChangeArrowheads="1"/>
          </p:cNvSpPr>
          <p:nvPr/>
        </p:nvSpPr>
        <p:spPr bwMode="auto">
          <a:xfrm>
            <a:off x="1691680" y="3573041"/>
            <a:ext cx="1044575" cy="360363"/>
          </a:xfrm>
          <a:prstGeom prst="rect">
            <a:avLst/>
          </a:prstGeom>
          <a:noFill/>
          <a:ln w="9525">
            <a:noFill/>
            <a:miter lim="800000"/>
            <a:headEnd/>
            <a:tailEnd/>
          </a:ln>
        </p:spPr>
        <p:txBody>
          <a:bodyPr/>
          <a:lstStyle/>
          <a:p>
            <a:pPr marL="342900" indent="-342900" eaLnBrk="0" hangingPunct="0">
              <a:spcBef>
                <a:spcPct val="20000"/>
              </a:spcBef>
              <a:buClr>
                <a:srgbClr val="006666"/>
              </a:buClr>
            </a:pPr>
            <a:r>
              <a:rPr lang="en-GB" sz="1600" dirty="0" smtClean="0">
                <a:latin typeface="Verdana" pitchFamily="34" charset="0"/>
              </a:rPr>
              <a:t>Node </a:t>
            </a:r>
            <a:r>
              <a:rPr lang="en-GB" sz="1600" i="1" dirty="0" err="1">
                <a:latin typeface="Verdana" pitchFamily="34" charset="0"/>
              </a:rPr>
              <a:t>i</a:t>
            </a:r>
            <a:endParaRPr lang="en-GB" sz="1600" i="1" dirty="0">
              <a:latin typeface="Verdana" pitchFamily="34" charset="0"/>
            </a:endParaRPr>
          </a:p>
        </p:txBody>
      </p:sp>
      <p:sp>
        <p:nvSpPr>
          <p:cNvPr id="9" name="Rectangle 12"/>
          <p:cNvSpPr>
            <a:spLocks noChangeArrowheads="1"/>
          </p:cNvSpPr>
          <p:nvPr/>
        </p:nvSpPr>
        <p:spPr bwMode="auto">
          <a:xfrm>
            <a:off x="6263680" y="3573041"/>
            <a:ext cx="1044575" cy="360363"/>
          </a:xfrm>
          <a:prstGeom prst="rect">
            <a:avLst/>
          </a:prstGeom>
          <a:noFill/>
          <a:ln w="9525">
            <a:noFill/>
            <a:miter lim="800000"/>
            <a:headEnd/>
            <a:tailEnd/>
          </a:ln>
        </p:spPr>
        <p:txBody>
          <a:bodyPr/>
          <a:lstStyle/>
          <a:p>
            <a:pPr marL="342900" indent="-342900" eaLnBrk="0" hangingPunct="0">
              <a:spcBef>
                <a:spcPct val="20000"/>
              </a:spcBef>
              <a:buClr>
                <a:srgbClr val="006666"/>
              </a:buClr>
            </a:pPr>
            <a:r>
              <a:rPr lang="en-GB" sz="1600" dirty="0" smtClean="0">
                <a:latin typeface="Verdana" pitchFamily="34" charset="0"/>
              </a:rPr>
              <a:t>Node </a:t>
            </a:r>
            <a:r>
              <a:rPr lang="en-GB" sz="1600" i="1" dirty="0">
                <a:latin typeface="Verdana" pitchFamily="34" charset="0"/>
              </a:rPr>
              <a:t>j</a:t>
            </a:r>
          </a:p>
        </p:txBody>
      </p:sp>
      <p:sp>
        <p:nvSpPr>
          <p:cNvPr id="10" name="AutoShape 13"/>
          <p:cNvSpPr>
            <a:spLocks noChangeArrowheads="1"/>
          </p:cNvSpPr>
          <p:nvPr/>
        </p:nvSpPr>
        <p:spPr bwMode="auto">
          <a:xfrm>
            <a:off x="2267942" y="1772816"/>
            <a:ext cx="360363" cy="1366838"/>
          </a:xfrm>
          <a:prstGeom prst="cube">
            <a:avLst>
              <a:gd name="adj" fmla="val 26870"/>
            </a:avLst>
          </a:prstGeom>
          <a:solidFill>
            <a:srgbClr val="0000FF"/>
          </a:solidFill>
          <a:ln w="9525">
            <a:solidFill>
              <a:schemeClr val="bg1"/>
            </a:solidFill>
            <a:miter lim="800000"/>
            <a:headEnd/>
            <a:tailEnd/>
          </a:ln>
        </p:spPr>
        <p:txBody>
          <a:bodyPr wrap="none" anchor="ctr"/>
          <a:lstStyle/>
          <a:p>
            <a:pPr eaLnBrk="0" hangingPunct="0"/>
            <a:endParaRPr lang="it-IT"/>
          </a:p>
        </p:txBody>
      </p:sp>
      <p:sp>
        <p:nvSpPr>
          <p:cNvPr id="11" name="AutoShape 14"/>
          <p:cNvSpPr>
            <a:spLocks noChangeArrowheads="1"/>
          </p:cNvSpPr>
          <p:nvPr/>
        </p:nvSpPr>
        <p:spPr bwMode="auto">
          <a:xfrm>
            <a:off x="6516092" y="2277641"/>
            <a:ext cx="360363" cy="863600"/>
          </a:xfrm>
          <a:prstGeom prst="cube">
            <a:avLst>
              <a:gd name="adj" fmla="val 26870"/>
            </a:avLst>
          </a:prstGeom>
          <a:solidFill>
            <a:srgbClr val="0000FF"/>
          </a:solidFill>
          <a:ln w="9525">
            <a:solidFill>
              <a:schemeClr val="bg1"/>
            </a:solidFill>
            <a:miter lim="800000"/>
            <a:headEnd/>
            <a:tailEnd/>
          </a:ln>
        </p:spPr>
        <p:txBody>
          <a:bodyPr wrap="none" anchor="ctr"/>
          <a:lstStyle/>
          <a:p>
            <a:pPr eaLnBrk="0" hangingPunct="0"/>
            <a:endParaRPr lang="it-IT"/>
          </a:p>
        </p:txBody>
      </p:sp>
      <p:sp>
        <p:nvSpPr>
          <p:cNvPr id="12" name="Rectangle 15"/>
          <p:cNvSpPr>
            <a:spLocks noChangeArrowheads="1"/>
          </p:cNvSpPr>
          <p:nvPr/>
        </p:nvSpPr>
        <p:spPr bwMode="auto">
          <a:xfrm>
            <a:off x="1836142" y="2420516"/>
            <a:ext cx="431800" cy="360363"/>
          </a:xfrm>
          <a:prstGeom prst="rect">
            <a:avLst/>
          </a:prstGeom>
          <a:noFill/>
          <a:ln w="9525">
            <a:noFill/>
            <a:miter lim="800000"/>
            <a:headEnd/>
            <a:tailEnd/>
          </a:ln>
        </p:spPr>
        <p:txBody>
          <a:bodyPr/>
          <a:lstStyle/>
          <a:p>
            <a:pPr marL="342900" indent="-342900" eaLnBrk="0" hangingPunct="0">
              <a:spcBef>
                <a:spcPct val="20000"/>
              </a:spcBef>
              <a:buClr>
                <a:srgbClr val="006666"/>
              </a:buClr>
            </a:pPr>
            <a:r>
              <a:rPr lang="en-GB" sz="1600">
                <a:latin typeface="Verdana" pitchFamily="34" charset="0"/>
              </a:rPr>
              <a:t>P</a:t>
            </a:r>
            <a:r>
              <a:rPr lang="en-GB" sz="1600" i="1" baseline="-25000">
                <a:latin typeface="Verdana" pitchFamily="34" charset="0"/>
              </a:rPr>
              <a:t>i</a:t>
            </a:r>
          </a:p>
        </p:txBody>
      </p:sp>
      <p:sp>
        <p:nvSpPr>
          <p:cNvPr id="13" name="Rectangle 16"/>
          <p:cNvSpPr>
            <a:spLocks noChangeArrowheads="1"/>
          </p:cNvSpPr>
          <p:nvPr/>
        </p:nvSpPr>
        <p:spPr bwMode="auto">
          <a:xfrm>
            <a:off x="6876455" y="2493541"/>
            <a:ext cx="431800" cy="360363"/>
          </a:xfrm>
          <a:prstGeom prst="rect">
            <a:avLst/>
          </a:prstGeom>
          <a:noFill/>
          <a:ln w="9525">
            <a:noFill/>
            <a:miter lim="800000"/>
            <a:headEnd/>
            <a:tailEnd/>
          </a:ln>
        </p:spPr>
        <p:txBody>
          <a:bodyPr/>
          <a:lstStyle/>
          <a:p>
            <a:pPr marL="342900" indent="-342900" eaLnBrk="0" hangingPunct="0">
              <a:spcBef>
                <a:spcPct val="20000"/>
              </a:spcBef>
              <a:buClr>
                <a:srgbClr val="006666"/>
              </a:buClr>
            </a:pPr>
            <a:r>
              <a:rPr lang="en-GB" sz="1600">
                <a:latin typeface="Verdana" pitchFamily="34" charset="0"/>
              </a:rPr>
              <a:t>P</a:t>
            </a:r>
            <a:r>
              <a:rPr lang="en-GB" sz="1600" i="1" baseline="-25000">
                <a:latin typeface="Verdana" pitchFamily="34" charset="0"/>
              </a:rPr>
              <a:t>j</a:t>
            </a:r>
          </a:p>
        </p:txBody>
      </p:sp>
      <p:cxnSp>
        <p:nvCxnSpPr>
          <p:cNvPr id="14" name="AutoShape 17"/>
          <p:cNvCxnSpPr>
            <a:cxnSpLocks noChangeShapeType="1"/>
            <a:stCxn id="10" idx="1"/>
            <a:endCxn id="11" idx="1"/>
          </p:cNvCxnSpPr>
          <p:nvPr/>
        </p:nvCxnSpPr>
        <p:spPr bwMode="auto">
          <a:xfrm>
            <a:off x="2399705" y="1869654"/>
            <a:ext cx="4248150" cy="504825"/>
          </a:xfrm>
          <a:prstGeom prst="straightConnector1">
            <a:avLst/>
          </a:prstGeom>
          <a:noFill/>
          <a:ln w="25400">
            <a:solidFill>
              <a:schemeClr val="tx1"/>
            </a:solidFill>
            <a:round/>
            <a:headEnd/>
            <a:tailEnd/>
          </a:ln>
        </p:spPr>
      </p:cxnSp>
      <p:sp>
        <p:nvSpPr>
          <p:cNvPr id="15" name="Line 22"/>
          <p:cNvSpPr>
            <a:spLocks noChangeShapeType="1"/>
          </p:cNvSpPr>
          <p:nvPr/>
        </p:nvSpPr>
        <p:spPr bwMode="auto">
          <a:xfrm flipV="1">
            <a:off x="6660555" y="2133179"/>
            <a:ext cx="0" cy="1223962"/>
          </a:xfrm>
          <a:prstGeom prst="line">
            <a:avLst/>
          </a:prstGeom>
          <a:noFill/>
          <a:ln w="9525">
            <a:solidFill>
              <a:srgbClr val="FF0000"/>
            </a:solidFill>
            <a:round/>
            <a:headEnd type="triangle" w="med" len="med"/>
            <a:tailEnd type="triangle" w="med" len="med"/>
          </a:ln>
        </p:spPr>
        <p:txBody>
          <a:bodyPr/>
          <a:lstStyle/>
          <a:p>
            <a:endParaRPr lang="it-IT"/>
          </a:p>
        </p:txBody>
      </p:sp>
      <p:sp>
        <p:nvSpPr>
          <p:cNvPr id="16" name="Line 23"/>
          <p:cNvSpPr>
            <a:spLocks noChangeShapeType="1"/>
          </p:cNvSpPr>
          <p:nvPr/>
        </p:nvSpPr>
        <p:spPr bwMode="auto">
          <a:xfrm flipV="1">
            <a:off x="2412405" y="2133179"/>
            <a:ext cx="0" cy="1223962"/>
          </a:xfrm>
          <a:prstGeom prst="line">
            <a:avLst/>
          </a:prstGeom>
          <a:noFill/>
          <a:ln w="9525">
            <a:solidFill>
              <a:srgbClr val="FF0000"/>
            </a:solidFill>
            <a:round/>
            <a:headEnd type="triangle" w="med" len="med"/>
            <a:tailEnd type="triangle" w="med" len="med"/>
          </a:ln>
        </p:spPr>
        <p:txBody>
          <a:bodyPr/>
          <a:lstStyle/>
          <a:p>
            <a:endParaRPr lang="it-IT"/>
          </a:p>
        </p:txBody>
      </p:sp>
      <p:cxnSp>
        <p:nvCxnSpPr>
          <p:cNvPr id="17" name="AutoShape 24"/>
          <p:cNvCxnSpPr>
            <a:cxnSpLocks noChangeShapeType="1"/>
            <a:stCxn id="16" idx="1"/>
          </p:cNvCxnSpPr>
          <p:nvPr/>
        </p:nvCxnSpPr>
        <p:spPr bwMode="auto">
          <a:xfrm flipV="1">
            <a:off x="2412405" y="2133179"/>
            <a:ext cx="4248150" cy="1587"/>
          </a:xfrm>
          <a:prstGeom prst="straightConnector1">
            <a:avLst/>
          </a:prstGeom>
          <a:noFill/>
          <a:ln w="9525">
            <a:solidFill>
              <a:srgbClr val="FF0000"/>
            </a:solidFill>
            <a:round/>
            <a:headEnd/>
            <a:tailEnd/>
          </a:ln>
        </p:spPr>
      </p:cxnSp>
      <p:sp>
        <p:nvSpPr>
          <p:cNvPr id="18" name="Line 25"/>
          <p:cNvSpPr>
            <a:spLocks noChangeShapeType="1"/>
          </p:cNvSpPr>
          <p:nvPr/>
        </p:nvSpPr>
        <p:spPr bwMode="auto">
          <a:xfrm flipV="1">
            <a:off x="4644430" y="2133179"/>
            <a:ext cx="0" cy="1223962"/>
          </a:xfrm>
          <a:prstGeom prst="line">
            <a:avLst/>
          </a:prstGeom>
          <a:noFill/>
          <a:ln w="9525">
            <a:solidFill>
              <a:srgbClr val="FF0000"/>
            </a:solidFill>
            <a:round/>
            <a:headEnd type="triangle" w="med" len="med"/>
            <a:tailEnd type="triangle" w="med" len="med"/>
          </a:ln>
        </p:spPr>
        <p:txBody>
          <a:bodyPr/>
          <a:lstStyle/>
          <a:p>
            <a:endParaRPr lang="it-IT"/>
          </a:p>
        </p:txBody>
      </p:sp>
      <p:sp>
        <p:nvSpPr>
          <p:cNvPr id="19" name="Rectangle 26"/>
          <p:cNvSpPr>
            <a:spLocks noChangeArrowheads="1"/>
          </p:cNvSpPr>
          <p:nvPr/>
        </p:nvSpPr>
        <p:spPr bwMode="auto">
          <a:xfrm>
            <a:off x="4644430" y="2420516"/>
            <a:ext cx="431800" cy="360363"/>
          </a:xfrm>
          <a:prstGeom prst="rect">
            <a:avLst/>
          </a:prstGeom>
          <a:noFill/>
          <a:ln w="9525">
            <a:noFill/>
            <a:miter lim="800000"/>
            <a:headEnd/>
            <a:tailEnd/>
          </a:ln>
        </p:spPr>
        <p:txBody>
          <a:bodyPr/>
          <a:lstStyle/>
          <a:p>
            <a:pPr marL="342900" indent="-342900" eaLnBrk="0" hangingPunct="0">
              <a:spcBef>
                <a:spcPct val="20000"/>
              </a:spcBef>
              <a:buClr>
                <a:srgbClr val="006666"/>
              </a:buClr>
            </a:pPr>
            <a:r>
              <a:rPr lang="en-GB" sz="1600">
                <a:latin typeface="Verdana" pitchFamily="34" charset="0"/>
              </a:rPr>
              <a:t>P</a:t>
            </a:r>
            <a:r>
              <a:rPr lang="en-GB" sz="1600" i="1" baseline="-25000">
                <a:latin typeface="Verdana" pitchFamily="34" charset="0"/>
              </a:rPr>
              <a:t>k</a:t>
            </a:r>
          </a:p>
        </p:txBody>
      </p:sp>
      <p:sp>
        <p:nvSpPr>
          <p:cNvPr id="20" name="AutoShape 27"/>
          <p:cNvSpPr>
            <a:spLocks noChangeArrowheads="1"/>
          </p:cNvSpPr>
          <p:nvPr/>
        </p:nvSpPr>
        <p:spPr bwMode="auto">
          <a:xfrm rot="5400000">
            <a:off x="2195711" y="4148510"/>
            <a:ext cx="504825" cy="360363"/>
          </a:xfrm>
          <a:custGeom>
            <a:avLst/>
            <a:gdLst>
              <a:gd name="T0" fmla="*/ 273050 w 21600"/>
              <a:gd name="T1" fmla="*/ 0 h 21600"/>
              <a:gd name="T2" fmla="*/ 0 w 21600"/>
              <a:gd name="T3" fmla="*/ 180182 h 21600"/>
              <a:gd name="T4" fmla="*/ 273050 w 21600"/>
              <a:gd name="T5" fmla="*/ 360363 h 21600"/>
              <a:gd name="T6" fmla="*/ 504825 w 21600"/>
              <a:gd name="T7" fmla="*/ 180182 h 21600"/>
              <a:gd name="T8" fmla="*/ 17694720 60000 65536"/>
              <a:gd name="T9" fmla="*/ 11796480 60000 65536"/>
              <a:gd name="T10" fmla="*/ 5898240 60000 65536"/>
              <a:gd name="T11" fmla="*/ 0 60000 65536"/>
              <a:gd name="T12" fmla="*/ 3375 w 21600"/>
              <a:gd name="T13" fmla="*/ 5328 h 21600"/>
              <a:gd name="T14" fmla="*/ 16575 w 21600"/>
              <a:gd name="T15" fmla="*/ 16272 h 21600"/>
            </a:gdLst>
            <a:ahLst/>
            <a:cxnLst>
              <a:cxn ang="T8">
                <a:pos x="T0" y="T1"/>
              </a:cxn>
              <a:cxn ang="T9">
                <a:pos x="T2" y="T3"/>
              </a:cxn>
              <a:cxn ang="T10">
                <a:pos x="T4" y="T5"/>
              </a:cxn>
              <a:cxn ang="T11">
                <a:pos x="T6" y="T7"/>
              </a:cxn>
            </a:cxnLst>
            <a:rect l="T12" t="T13" r="T14" b="T15"/>
            <a:pathLst>
              <a:path w="21600" h="21600">
                <a:moveTo>
                  <a:pt x="11683" y="0"/>
                </a:moveTo>
                <a:lnTo>
                  <a:pt x="11683" y="5328"/>
                </a:lnTo>
                <a:lnTo>
                  <a:pt x="3375" y="5328"/>
                </a:lnTo>
                <a:lnTo>
                  <a:pt x="3375" y="16272"/>
                </a:lnTo>
                <a:lnTo>
                  <a:pt x="11683" y="16272"/>
                </a:lnTo>
                <a:lnTo>
                  <a:pt x="11683" y="21600"/>
                </a:lnTo>
                <a:lnTo>
                  <a:pt x="21600" y="10800"/>
                </a:lnTo>
                <a:close/>
              </a:path>
              <a:path w="21600" h="21600">
                <a:moveTo>
                  <a:pt x="1350" y="5328"/>
                </a:moveTo>
                <a:lnTo>
                  <a:pt x="1350" y="16272"/>
                </a:lnTo>
                <a:lnTo>
                  <a:pt x="2700" y="16272"/>
                </a:lnTo>
                <a:lnTo>
                  <a:pt x="2700" y="5328"/>
                </a:lnTo>
                <a:close/>
              </a:path>
              <a:path w="21600" h="21600">
                <a:moveTo>
                  <a:pt x="0" y="5328"/>
                </a:moveTo>
                <a:lnTo>
                  <a:pt x="0" y="16272"/>
                </a:lnTo>
                <a:lnTo>
                  <a:pt x="675" y="16272"/>
                </a:lnTo>
                <a:lnTo>
                  <a:pt x="675" y="5328"/>
                </a:lnTo>
                <a:close/>
              </a:path>
            </a:pathLst>
          </a:custGeom>
          <a:gradFill rotWithShape="1">
            <a:gsLst>
              <a:gs pos="0">
                <a:srgbClr val="33CCCC"/>
              </a:gs>
              <a:gs pos="100000">
                <a:schemeClr val="bg1"/>
              </a:gs>
            </a:gsLst>
            <a:lin ang="0" scaled="1"/>
          </a:gradFill>
          <a:ln w="9525">
            <a:solidFill>
              <a:schemeClr val="tx1"/>
            </a:solidFill>
            <a:miter lim="800000"/>
            <a:headEnd/>
            <a:tailEnd/>
          </a:ln>
        </p:spPr>
        <p:txBody>
          <a:bodyPr wrap="none" anchor="ctr"/>
          <a:lstStyle/>
          <a:p>
            <a:endParaRPr lang="it-IT"/>
          </a:p>
        </p:txBody>
      </p:sp>
      <p:sp>
        <p:nvSpPr>
          <p:cNvPr id="21" name="AutoShape 29"/>
          <p:cNvSpPr>
            <a:spLocks noChangeArrowheads="1"/>
          </p:cNvSpPr>
          <p:nvPr/>
        </p:nvSpPr>
        <p:spPr bwMode="auto">
          <a:xfrm rot="5400000">
            <a:off x="2700536" y="4148510"/>
            <a:ext cx="504825" cy="360363"/>
          </a:xfrm>
          <a:custGeom>
            <a:avLst/>
            <a:gdLst>
              <a:gd name="T0" fmla="*/ 273050 w 21600"/>
              <a:gd name="T1" fmla="*/ 0 h 21600"/>
              <a:gd name="T2" fmla="*/ 0 w 21600"/>
              <a:gd name="T3" fmla="*/ 180182 h 21600"/>
              <a:gd name="T4" fmla="*/ 273050 w 21600"/>
              <a:gd name="T5" fmla="*/ 360363 h 21600"/>
              <a:gd name="T6" fmla="*/ 504825 w 21600"/>
              <a:gd name="T7" fmla="*/ 180182 h 21600"/>
              <a:gd name="T8" fmla="*/ 17694720 60000 65536"/>
              <a:gd name="T9" fmla="*/ 11796480 60000 65536"/>
              <a:gd name="T10" fmla="*/ 5898240 60000 65536"/>
              <a:gd name="T11" fmla="*/ 0 60000 65536"/>
              <a:gd name="T12" fmla="*/ 3375 w 21600"/>
              <a:gd name="T13" fmla="*/ 5328 h 21600"/>
              <a:gd name="T14" fmla="*/ 16575 w 21600"/>
              <a:gd name="T15" fmla="*/ 16272 h 21600"/>
            </a:gdLst>
            <a:ahLst/>
            <a:cxnLst>
              <a:cxn ang="T8">
                <a:pos x="T0" y="T1"/>
              </a:cxn>
              <a:cxn ang="T9">
                <a:pos x="T2" y="T3"/>
              </a:cxn>
              <a:cxn ang="T10">
                <a:pos x="T4" y="T5"/>
              </a:cxn>
              <a:cxn ang="T11">
                <a:pos x="T6" y="T7"/>
              </a:cxn>
            </a:cxnLst>
            <a:rect l="T12" t="T13" r="T14" b="T15"/>
            <a:pathLst>
              <a:path w="21600" h="21600">
                <a:moveTo>
                  <a:pt x="11683" y="0"/>
                </a:moveTo>
                <a:lnTo>
                  <a:pt x="11683" y="5328"/>
                </a:lnTo>
                <a:lnTo>
                  <a:pt x="3375" y="5328"/>
                </a:lnTo>
                <a:lnTo>
                  <a:pt x="3375" y="16272"/>
                </a:lnTo>
                <a:lnTo>
                  <a:pt x="11683" y="16272"/>
                </a:lnTo>
                <a:lnTo>
                  <a:pt x="11683" y="21600"/>
                </a:lnTo>
                <a:lnTo>
                  <a:pt x="21600" y="10800"/>
                </a:lnTo>
                <a:close/>
              </a:path>
              <a:path w="21600" h="21600">
                <a:moveTo>
                  <a:pt x="1350" y="5328"/>
                </a:moveTo>
                <a:lnTo>
                  <a:pt x="1350" y="16272"/>
                </a:lnTo>
                <a:lnTo>
                  <a:pt x="2700" y="16272"/>
                </a:lnTo>
                <a:lnTo>
                  <a:pt x="2700" y="5328"/>
                </a:lnTo>
                <a:close/>
              </a:path>
              <a:path w="21600" h="21600">
                <a:moveTo>
                  <a:pt x="0" y="5328"/>
                </a:moveTo>
                <a:lnTo>
                  <a:pt x="0" y="16272"/>
                </a:lnTo>
                <a:lnTo>
                  <a:pt x="675" y="16272"/>
                </a:lnTo>
                <a:lnTo>
                  <a:pt x="675" y="5328"/>
                </a:lnTo>
                <a:close/>
              </a:path>
            </a:pathLst>
          </a:custGeom>
          <a:gradFill rotWithShape="1">
            <a:gsLst>
              <a:gs pos="0">
                <a:srgbClr val="33CCCC"/>
              </a:gs>
              <a:gs pos="100000">
                <a:schemeClr val="bg1"/>
              </a:gs>
            </a:gsLst>
            <a:lin ang="0" scaled="1"/>
          </a:gradFill>
          <a:ln w="9525">
            <a:solidFill>
              <a:schemeClr val="tx1"/>
            </a:solidFill>
            <a:miter lim="800000"/>
            <a:headEnd/>
            <a:tailEnd/>
          </a:ln>
        </p:spPr>
        <p:txBody>
          <a:bodyPr wrap="none" anchor="ctr"/>
          <a:lstStyle/>
          <a:p>
            <a:endParaRPr lang="it-IT"/>
          </a:p>
        </p:txBody>
      </p:sp>
      <p:sp>
        <p:nvSpPr>
          <p:cNvPr id="22" name="AutoShape 30"/>
          <p:cNvSpPr>
            <a:spLocks noChangeArrowheads="1"/>
          </p:cNvSpPr>
          <p:nvPr/>
        </p:nvSpPr>
        <p:spPr bwMode="auto">
          <a:xfrm rot="5400000">
            <a:off x="3203773" y="4148511"/>
            <a:ext cx="504825" cy="360362"/>
          </a:xfrm>
          <a:custGeom>
            <a:avLst/>
            <a:gdLst>
              <a:gd name="T0" fmla="*/ 273050 w 21600"/>
              <a:gd name="T1" fmla="*/ 0 h 21600"/>
              <a:gd name="T2" fmla="*/ 0 w 21600"/>
              <a:gd name="T3" fmla="*/ 180181 h 21600"/>
              <a:gd name="T4" fmla="*/ 273050 w 21600"/>
              <a:gd name="T5" fmla="*/ 360362 h 21600"/>
              <a:gd name="T6" fmla="*/ 504825 w 21600"/>
              <a:gd name="T7" fmla="*/ 180181 h 21600"/>
              <a:gd name="T8" fmla="*/ 17694720 60000 65536"/>
              <a:gd name="T9" fmla="*/ 11796480 60000 65536"/>
              <a:gd name="T10" fmla="*/ 5898240 60000 65536"/>
              <a:gd name="T11" fmla="*/ 0 60000 65536"/>
              <a:gd name="T12" fmla="*/ 3375 w 21600"/>
              <a:gd name="T13" fmla="*/ 5328 h 21600"/>
              <a:gd name="T14" fmla="*/ 16575 w 21600"/>
              <a:gd name="T15" fmla="*/ 16272 h 21600"/>
            </a:gdLst>
            <a:ahLst/>
            <a:cxnLst>
              <a:cxn ang="T8">
                <a:pos x="T0" y="T1"/>
              </a:cxn>
              <a:cxn ang="T9">
                <a:pos x="T2" y="T3"/>
              </a:cxn>
              <a:cxn ang="T10">
                <a:pos x="T4" y="T5"/>
              </a:cxn>
              <a:cxn ang="T11">
                <a:pos x="T6" y="T7"/>
              </a:cxn>
            </a:cxnLst>
            <a:rect l="T12" t="T13" r="T14" b="T15"/>
            <a:pathLst>
              <a:path w="21600" h="21600">
                <a:moveTo>
                  <a:pt x="11683" y="0"/>
                </a:moveTo>
                <a:lnTo>
                  <a:pt x="11683" y="5328"/>
                </a:lnTo>
                <a:lnTo>
                  <a:pt x="3375" y="5328"/>
                </a:lnTo>
                <a:lnTo>
                  <a:pt x="3375" y="16272"/>
                </a:lnTo>
                <a:lnTo>
                  <a:pt x="11683" y="16272"/>
                </a:lnTo>
                <a:lnTo>
                  <a:pt x="11683" y="21600"/>
                </a:lnTo>
                <a:lnTo>
                  <a:pt x="21600" y="10800"/>
                </a:lnTo>
                <a:close/>
              </a:path>
              <a:path w="21600" h="21600">
                <a:moveTo>
                  <a:pt x="1350" y="5328"/>
                </a:moveTo>
                <a:lnTo>
                  <a:pt x="1350" y="16272"/>
                </a:lnTo>
                <a:lnTo>
                  <a:pt x="2700" y="16272"/>
                </a:lnTo>
                <a:lnTo>
                  <a:pt x="2700" y="5328"/>
                </a:lnTo>
                <a:close/>
              </a:path>
              <a:path w="21600" h="21600">
                <a:moveTo>
                  <a:pt x="0" y="5328"/>
                </a:moveTo>
                <a:lnTo>
                  <a:pt x="0" y="16272"/>
                </a:lnTo>
                <a:lnTo>
                  <a:pt x="675" y="16272"/>
                </a:lnTo>
                <a:lnTo>
                  <a:pt x="675" y="5328"/>
                </a:lnTo>
                <a:close/>
              </a:path>
            </a:pathLst>
          </a:custGeom>
          <a:gradFill rotWithShape="1">
            <a:gsLst>
              <a:gs pos="0">
                <a:srgbClr val="33CCCC"/>
              </a:gs>
              <a:gs pos="100000">
                <a:schemeClr val="bg1"/>
              </a:gs>
            </a:gsLst>
            <a:lin ang="0" scaled="1"/>
          </a:gradFill>
          <a:ln w="9525">
            <a:solidFill>
              <a:schemeClr val="tx1"/>
            </a:solidFill>
            <a:miter lim="800000"/>
            <a:headEnd/>
            <a:tailEnd/>
          </a:ln>
        </p:spPr>
        <p:txBody>
          <a:bodyPr wrap="none" anchor="ctr"/>
          <a:lstStyle/>
          <a:p>
            <a:endParaRPr lang="it-IT"/>
          </a:p>
        </p:txBody>
      </p:sp>
      <p:sp>
        <p:nvSpPr>
          <p:cNvPr id="23" name="AutoShape 31"/>
          <p:cNvSpPr>
            <a:spLocks noChangeArrowheads="1"/>
          </p:cNvSpPr>
          <p:nvPr/>
        </p:nvSpPr>
        <p:spPr bwMode="auto">
          <a:xfrm rot="5400000">
            <a:off x="3708598" y="4148511"/>
            <a:ext cx="504825" cy="360362"/>
          </a:xfrm>
          <a:custGeom>
            <a:avLst/>
            <a:gdLst>
              <a:gd name="T0" fmla="*/ 273050 w 21600"/>
              <a:gd name="T1" fmla="*/ 0 h 21600"/>
              <a:gd name="T2" fmla="*/ 0 w 21600"/>
              <a:gd name="T3" fmla="*/ 180181 h 21600"/>
              <a:gd name="T4" fmla="*/ 273050 w 21600"/>
              <a:gd name="T5" fmla="*/ 360362 h 21600"/>
              <a:gd name="T6" fmla="*/ 504825 w 21600"/>
              <a:gd name="T7" fmla="*/ 180181 h 21600"/>
              <a:gd name="T8" fmla="*/ 17694720 60000 65536"/>
              <a:gd name="T9" fmla="*/ 11796480 60000 65536"/>
              <a:gd name="T10" fmla="*/ 5898240 60000 65536"/>
              <a:gd name="T11" fmla="*/ 0 60000 65536"/>
              <a:gd name="T12" fmla="*/ 3375 w 21600"/>
              <a:gd name="T13" fmla="*/ 5328 h 21600"/>
              <a:gd name="T14" fmla="*/ 16575 w 21600"/>
              <a:gd name="T15" fmla="*/ 16272 h 21600"/>
            </a:gdLst>
            <a:ahLst/>
            <a:cxnLst>
              <a:cxn ang="T8">
                <a:pos x="T0" y="T1"/>
              </a:cxn>
              <a:cxn ang="T9">
                <a:pos x="T2" y="T3"/>
              </a:cxn>
              <a:cxn ang="T10">
                <a:pos x="T4" y="T5"/>
              </a:cxn>
              <a:cxn ang="T11">
                <a:pos x="T6" y="T7"/>
              </a:cxn>
            </a:cxnLst>
            <a:rect l="T12" t="T13" r="T14" b="T15"/>
            <a:pathLst>
              <a:path w="21600" h="21600">
                <a:moveTo>
                  <a:pt x="11683" y="0"/>
                </a:moveTo>
                <a:lnTo>
                  <a:pt x="11683" y="5328"/>
                </a:lnTo>
                <a:lnTo>
                  <a:pt x="3375" y="5328"/>
                </a:lnTo>
                <a:lnTo>
                  <a:pt x="3375" y="16272"/>
                </a:lnTo>
                <a:lnTo>
                  <a:pt x="11683" y="16272"/>
                </a:lnTo>
                <a:lnTo>
                  <a:pt x="11683" y="21600"/>
                </a:lnTo>
                <a:lnTo>
                  <a:pt x="21600" y="10800"/>
                </a:lnTo>
                <a:close/>
              </a:path>
              <a:path w="21600" h="21600">
                <a:moveTo>
                  <a:pt x="1350" y="5328"/>
                </a:moveTo>
                <a:lnTo>
                  <a:pt x="1350" y="16272"/>
                </a:lnTo>
                <a:lnTo>
                  <a:pt x="2700" y="16272"/>
                </a:lnTo>
                <a:lnTo>
                  <a:pt x="2700" y="5328"/>
                </a:lnTo>
                <a:close/>
              </a:path>
              <a:path w="21600" h="21600">
                <a:moveTo>
                  <a:pt x="0" y="5328"/>
                </a:moveTo>
                <a:lnTo>
                  <a:pt x="0" y="16272"/>
                </a:lnTo>
                <a:lnTo>
                  <a:pt x="675" y="16272"/>
                </a:lnTo>
                <a:lnTo>
                  <a:pt x="675" y="5328"/>
                </a:lnTo>
                <a:close/>
              </a:path>
            </a:pathLst>
          </a:custGeom>
          <a:gradFill rotWithShape="1">
            <a:gsLst>
              <a:gs pos="0">
                <a:srgbClr val="33CCCC"/>
              </a:gs>
              <a:gs pos="100000">
                <a:schemeClr val="bg1"/>
              </a:gs>
            </a:gsLst>
            <a:lin ang="0" scaled="1"/>
          </a:gradFill>
          <a:ln w="9525">
            <a:solidFill>
              <a:schemeClr val="tx1"/>
            </a:solidFill>
            <a:miter lim="800000"/>
            <a:headEnd/>
            <a:tailEnd/>
          </a:ln>
        </p:spPr>
        <p:txBody>
          <a:bodyPr wrap="none" anchor="ctr"/>
          <a:lstStyle/>
          <a:p>
            <a:endParaRPr lang="it-IT"/>
          </a:p>
        </p:txBody>
      </p:sp>
      <p:sp>
        <p:nvSpPr>
          <p:cNvPr id="24" name="AutoShape 32"/>
          <p:cNvSpPr>
            <a:spLocks noChangeArrowheads="1"/>
          </p:cNvSpPr>
          <p:nvPr/>
        </p:nvSpPr>
        <p:spPr bwMode="auto">
          <a:xfrm rot="5400000">
            <a:off x="4211836" y="4148510"/>
            <a:ext cx="504825" cy="360363"/>
          </a:xfrm>
          <a:custGeom>
            <a:avLst/>
            <a:gdLst>
              <a:gd name="T0" fmla="*/ 273050 w 21600"/>
              <a:gd name="T1" fmla="*/ 0 h 21600"/>
              <a:gd name="T2" fmla="*/ 0 w 21600"/>
              <a:gd name="T3" fmla="*/ 180182 h 21600"/>
              <a:gd name="T4" fmla="*/ 273050 w 21600"/>
              <a:gd name="T5" fmla="*/ 360363 h 21600"/>
              <a:gd name="T6" fmla="*/ 504825 w 21600"/>
              <a:gd name="T7" fmla="*/ 180182 h 21600"/>
              <a:gd name="T8" fmla="*/ 17694720 60000 65536"/>
              <a:gd name="T9" fmla="*/ 11796480 60000 65536"/>
              <a:gd name="T10" fmla="*/ 5898240 60000 65536"/>
              <a:gd name="T11" fmla="*/ 0 60000 65536"/>
              <a:gd name="T12" fmla="*/ 3375 w 21600"/>
              <a:gd name="T13" fmla="*/ 5328 h 21600"/>
              <a:gd name="T14" fmla="*/ 16575 w 21600"/>
              <a:gd name="T15" fmla="*/ 16272 h 21600"/>
            </a:gdLst>
            <a:ahLst/>
            <a:cxnLst>
              <a:cxn ang="T8">
                <a:pos x="T0" y="T1"/>
              </a:cxn>
              <a:cxn ang="T9">
                <a:pos x="T2" y="T3"/>
              </a:cxn>
              <a:cxn ang="T10">
                <a:pos x="T4" y="T5"/>
              </a:cxn>
              <a:cxn ang="T11">
                <a:pos x="T6" y="T7"/>
              </a:cxn>
            </a:cxnLst>
            <a:rect l="T12" t="T13" r="T14" b="T15"/>
            <a:pathLst>
              <a:path w="21600" h="21600">
                <a:moveTo>
                  <a:pt x="11683" y="0"/>
                </a:moveTo>
                <a:lnTo>
                  <a:pt x="11683" y="5328"/>
                </a:lnTo>
                <a:lnTo>
                  <a:pt x="3375" y="5328"/>
                </a:lnTo>
                <a:lnTo>
                  <a:pt x="3375" y="16272"/>
                </a:lnTo>
                <a:lnTo>
                  <a:pt x="11683" y="16272"/>
                </a:lnTo>
                <a:lnTo>
                  <a:pt x="11683" y="21600"/>
                </a:lnTo>
                <a:lnTo>
                  <a:pt x="21600" y="10800"/>
                </a:lnTo>
                <a:close/>
              </a:path>
              <a:path w="21600" h="21600">
                <a:moveTo>
                  <a:pt x="1350" y="5328"/>
                </a:moveTo>
                <a:lnTo>
                  <a:pt x="1350" y="16272"/>
                </a:lnTo>
                <a:lnTo>
                  <a:pt x="2700" y="16272"/>
                </a:lnTo>
                <a:lnTo>
                  <a:pt x="2700" y="5328"/>
                </a:lnTo>
                <a:close/>
              </a:path>
              <a:path w="21600" h="21600">
                <a:moveTo>
                  <a:pt x="0" y="5328"/>
                </a:moveTo>
                <a:lnTo>
                  <a:pt x="0" y="16272"/>
                </a:lnTo>
                <a:lnTo>
                  <a:pt x="675" y="16272"/>
                </a:lnTo>
                <a:lnTo>
                  <a:pt x="675" y="5328"/>
                </a:lnTo>
                <a:close/>
              </a:path>
            </a:pathLst>
          </a:custGeom>
          <a:gradFill rotWithShape="1">
            <a:gsLst>
              <a:gs pos="0">
                <a:srgbClr val="33CCCC"/>
              </a:gs>
              <a:gs pos="100000">
                <a:schemeClr val="bg1"/>
              </a:gs>
            </a:gsLst>
            <a:lin ang="0" scaled="1"/>
          </a:gradFill>
          <a:ln w="9525">
            <a:solidFill>
              <a:schemeClr val="tx1"/>
            </a:solidFill>
            <a:miter lim="800000"/>
            <a:headEnd/>
            <a:tailEnd/>
          </a:ln>
        </p:spPr>
        <p:txBody>
          <a:bodyPr wrap="none" anchor="ctr"/>
          <a:lstStyle/>
          <a:p>
            <a:endParaRPr lang="it-IT"/>
          </a:p>
        </p:txBody>
      </p:sp>
      <p:sp>
        <p:nvSpPr>
          <p:cNvPr id="25" name="AutoShape 33"/>
          <p:cNvSpPr>
            <a:spLocks noChangeArrowheads="1"/>
          </p:cNvSpPr>
          <p:nvPr/>
        </p:nvSpPr>
        <p:spPr bwMode="auto">
          <a:xfrm rot="5400000">
            <a:off x="4716661" y="4148510"/>
            <a:ext cx="504825" cy="360363"/>
          </a:xfrm>
          <a:custGeom>
            <a:avLst/>
            <a:gdLst>
              <a:gd name="T0" fmla="*/ 273050 w 21600"/>
              <a:gd name="T1" fmla="*/ 0 h 21600"/>
              <a:gd name="T2" fmla="*/ 0 w 21600"/>
              <a:gd name="T3" fmla="*/ 180182 h 21600"/>
              <a:gd name="T4" fmla="*/ 273050 w 21600"/>
              <a:gd name="T5" fmla="*/ 360363 h 21600"/>
              <a:gd name="T6" fmla="*/ 504825 w 21600"/>
              <a:gd name="T7" fmla="*/ 180182 h 21600"/>
              <a:gd name="T8" fmla="*/ 17694720 60000 65536"/>
              <a:gd name="T9" fmla="*/ 11796480 60000 65536"/>
              <a:gd name="T10" fmla="*/ 5898240 60000 65536"/>
              <a:gd name="T11" fmla="*/ 0 60000 65536"/>
              <a:gd name="T12" fmla="*/ 3375 w 21600"/>
              <a:gd name="T13" fmla="*/ 5328 h 21600"/>
              <a:gd name="T14" fmla="*/ 16575 w 21600"/>
              <a:gd name="T15" fmla="*/ 16272 h 21600"/>
            </a:gdLst>
            <a:ahLst/>
            <a:cxnLst>
              <a:cxn ang="T8">
                <a:pos x="T0" y="T1"/>
              </a:cxn>
              <a:cxn ang="T9">
                <a:pos x="T2" y="T3"/>
              </a:cxn>
              <a:cxn ang="T10">
                <a:pos x="T4" y="T5"/>
              </a:cxn>
              <a:cxn ang="T11">
                <a:pos x="T6" y="T7"/>
              </a:cxn>
            </a:cxnLst>
            <a:rect l="T12" t="T13" r="T14" b="T15"/>
            <a:pathLst>
              <a:path w="21600" h="21600">
                <a:moveTo>
                  <a:pt x="11683" y="0"/>
                </a:moveTo>
                <a:lnTo>
                  <a:pt x="11683" y="5328"/>
                </a:lnTo>
                <a:lnTo>
                  <a:pt x="3375" y="5328"/>
                </a:lnTo>
                <a:lnTo>
                  <a:pt x="3375" y="16272"/>
                </a:lnTo>
                <a:lnTo>
                  <a:pt x="11683" y="16272"/>
                </a:lnTo>
                <a:lnTo>
                  <a:pt x="11683" y="21600"/>
                </a:lnTo>
                <a:lnTo>
                  <a:pt x="21600" y="10800"/>
                </a:lnTo>
                <a:close/>
              </a:path>
              <a:path w="21600" h="21600">
                <a:moveTo>
                  <a:pt x="1350" y="5328"/>
                </a:moveTo>
                <a:lnTo>
                  <a:pt x="1350" y="16272"/>
                </a:lnTo>
                <a:lnTo>
                  <a:pt x="2700" y="16272"/>
                </a:lnTo>
                <a:lnTo>
                  <a:pt x="2700" y="5328"/>
                </a:lnTo>
                <a:close/>
              </a:path>
              <a:path w="21600" h="21600">
                <a:moveTo>
                  <a:pt x="0" y="5328"/>
                </a:moveTo>
                <a:lnTo>
                  <a:pt x="0" y="16272"/>
                </a:lnTo>
                <a:lnTo>
                  <a:pt x="675" y="16272"/>
                </a:lnTo>
                <a:lnTo>
                  <a:pt x="675" y="5328"/>
                </a:lnTo>
                <a:close/>
              </a:path>
            </a:pathLst>
          </a:custGeom>
          <a:gradFill rotWithShape="1">
            <a:gsLst>
              <a:gs pos="0">
                <a:srgbClr val="33CCCC"/>
              </a:gs>
              <a:gs pos="100000">
                <a:schemeClr val="bg1"/>
              </a:gs>
            </a:gsLst>
            <a:lin ang="0" scaled="1"/>
          </a:gradFill>
          <a:ln w="9525">
            <a:solidFill>
              <a:schemeClr val="tx1"/>
            </a:solidFill>
            <a:miter lim="800000"/>
            <a:headEnd/>
            <a:tailEnd/>
          </a:ln>
        </p:spPr>
        <p:txBody>
          <a:bodyPr wrap="none" anchor="ctr"/>
          <a:lstStyle/>
          <a:p>
            <a:endParaRPr lang="it-IT"/>
          </a:p>
        </p:txBody>
      </p:sp>
      <p:sp>
        <p:nvSpPr>
          <p:cNvPr id="26" name="AutoShape 34"/>
          <p:cNvSpPr>
            <a:spLocks noChangeArrowheads="1"/>
          </p:cNvSpPr>
          <p:nvPr/>
        </p:nvSpPr>
        <p:spPr bwMode="auto">
          <a:xfrm rot="5400000">
            <a:off x="5219898" y="4148511"/>
            <a:ext cx="504825" cy="360362"/>
          </a:xfrm>
          <a:custGeom>
            <a:avLst/>
            <a:gdLst>
              <a:gd name="T0" fmla="*/ 273050 w 21600"/>
              <a:gd name="T1" fmla="*/ 0 h 21600"/>
              <a:gd name="T2" fmla="*/ 0 w 21600"/>
              <a:gd name="T3" fmla="*/ 180181 h 21600"/>
              <a:gd name="T4" fmla="*/ 273050 w 21600"/>
              <a:gd name="T5" fmla="*/ 360362 h 21600"/>
              <a:gd name="T6" fmla="*/ 504825 w 21600"/>
              <a:gd name="T7" fmla="*/ 180181 h 21600"/>
              <a:gd name="T8" fmla="*/ 17694720 60000 65536"/>
              <a:gd name="T9" fmla="*/ 11796480 60000 65536"/>
              <a:gd name="T10" fmla="*/ 5898240 60000 65536"/>
              <a:gd name="T11" fmla="*/ 0 60000 65536"/>
              <a:gd name="T12" fmla="*/ 3375 w 21600"/>
              <a:gd name="T13" fmla="*/ 5328 h 21600"/>
              <a:gd name="T14" fmla="*/ 16575 w 21600"/>
              <a:gd name="T15" fmla="*/ 16272 h 21600"/>
            </a:gdLst>
            <a:ahLst/>
            <a:cxnLst>
              <a:cxn ang="T8">
                <a:pos x="T0" y="T1"/>
              </a:cxn>
              <a:cxn ang="T9">
                <a:pos x="T2" y="T3"/>
              </a:cxn>
              <a:cxn ang="T10">
                <a:pos x="T4" y="T5"/>
              </a:cxn>
              <a:cxn ang="T11">
                <a:pos x="T6" y="T7"/>
              </a:cxn>
            </a:cxnLst>
            <a:rect l="T12" t="T13" r="T14" b="T15"/>
            <a:pathLst>
              <a:path w="21600" h="21600">
                <a:moveTo>
                  <a:pt x="11683" y="0"/>
                </a:moveTo>
                <a:lnTo>
                  <a:pt x="11683" y="5328"/>
                </a:lnTo>
                <a:lnTo>
                  <a:pt x="3375" y="5328"/>
                </a:lnTo>
                <a:lnTo>
                  <a:pt x="3375" y="16272"/>
                </a:lnTo>
                <a:lnTo>
                  <a:pt x="11683" y="16272"/>
                </a:lnTo>
                <a:lnTo>
                  <a:pt x="11683" y="21600"/>
                </a:lnTo>
                <a:lnTo>
                  <a:pt x="21600" y="10800"/>
                </a:lnTo>
                <a:close/>
              </a:path>
              <a:path w="21600" h="21600">
                <a:moveTo>
                  <a:pt x="1350" y="5328"/>
                </a:moveTo>
                <a:lnTo>
                  <a:pt x="1350" y="16272"/>
                </a:lnTo>
                <a:lnTo>
                  <a:pt x="2700" y="16272"/>
                </a:lnTo>
                <a:lnTo>
                  <a:pt x="2700" y="5328"/>
                </a:lnTo>
                <a:close/>
              </a:path>
              <a:path w="21600" h="21600">
                <a:moveTo>
                  <a:pt x="0" y="5328"/>
                </a:moveTo>
                <a:lnTo>
                  <a:pt x="0" y="16272"/>
                </a:lnTo>
                <a:lnTo>
                  <a:pt x="675" y="16272"/>
                </a:lnTo>
                <a:lnTo>
                  <a:pt x="675" y="5328"/>
                </a:lnTo>
                <a:close/>
              </a:path>
            </a:pathLst>
          </a:custGeom>
          <a:gradFill rotWithShape="1">
            <a:gsLst>
              <a:gs pos="0">
                <a:srgbClr val="33CCCC"/>
              </a:gs>
              <a:gs pos="100000">
                <a:schemeClr val="bg1"/>
              </a:gs>
            </a:gsLst>
            <a:lin ang="0" scaled="1"/>
          </a:gradFill>
          <a:ln w="9525">
            <a:solidFill>
              <a:schemeClr val="tx1"/>
            </a:solidFill>
            <a:miter lim="800000"/>
            <a:headEnd/>
            <a:tailEnd/>
          </a:ln>
        </p:spPr>
        <p:txBody>
          <a:bodyPr wrap="none" anchor="ctr"/>
          <a:lstStyle/>
          <a:p>
            <a:endParaRPr lang="it-IT"/>
          </a:p>
        </p:txBody>
      </p:sp>
      <p:sp>
        <p:nvSpPr>
          <p:cNvPr id="27" name="AutoShape 35"/>
          <p:cNvSpPr>
            <a:spLocks noChangeArrowheads="1"/>
          </p:cNvSpPr>
          <p:nvPr/>
        </p:nvSpPr>
        <p:spPr bwMode="auto">
          <a:xfrm rot="5400000">
            <a:off x="5724723" y="4148511"/>
            <a:ext cx="504825" cy="360362"/>
          </a:xfrm>
          <a:custGeom>
            <a:avLst/>
            <a:gdLst>
              <a:gd name="T0" fmla="*/ 273050 w 21600"/>
              <a:gd name="T1" fmla="*/ 0 h 21600"/>
              <a:gd name="T2" fmla="*/ 0 w 21600"/>
              <a:gd name="T3" fmla="*/ 180181 h 21600"/>
              <a:gd name="T4" fmla="*/ 273050 w 21600"/>
              <a:gd name="T5" fmla="*/ 360362 h 21600"/>
              <a:gd name="T6" fmla="*/ 504825 w 21600"/>
              <a:gd name="T7" fmla="*/ 180181 h 21600"/>
              <a:gd name="T8" fmla="*/ 17694720 60000 65536"/>
              <a:gd name="T9" fmla="*/ 11796480 60000 65536"/>
              <a:gd name="T10" fmla="*/ 5898240 60000 65536"/>
              <a:gd name="T11" fmla="*/ 0 60000 65536"/>
              <a:gd name="T12" fmla="*/ 3375 w 21600"/>
              <a:gd name="T13" fmla="*/ 5328 h 21600"/>
              <a:gd name="T14" fmla="*/ 16575 w 21600"/>
              <a:gd name="T15" fmla="*/ 16272 h 21600"/>
            </a:gdLst>
            <a:ahLst/>
            <a:cxnLst>
              <a:cxn ang="T8">
                <a:pos x="T0" y="T1"/>
              </a:cxn>
              <a:cxn ang="T9">
                <a:pos x="T2" y="T3"/>
              </a:cxn>
              <a:cxn ang="T10">
                <a:pos x="T4" y="T5"/>
              </a:cxn>
              <a:cxn ang="T11">
                <a:pos x="T6" y="T7"/>
              </a:cxn>
            </a:cxnLst>
            <a:rect l="T12" t="T13" r="T14" b="T15"/>
            <a:pathLst>
              <a:path w="21600" h="21600">
                <a:moveTo>
                  <a:pt x="11683" y="0"/>
                </a:moveTo>
                <a:lnTo>
                  <a:pt x="11683" y="5328"/>
                </a:lnTo>
                <a:lnTo>
                  <a:pt x="3375" y="5328"/>
                </a:lnTo>
                <a:lnTo>
                  <a:pt x="3375" y="16272"/>
                </a:lnTo>
                <a:lnTo>
                  <a:pt x="11683" y="16272"/>
                </a:lnTo>
                <a:lnTo>
                  <a:pt x="11683" y="21600"/>
                </a:lnTo>
                <a:lnTo>
                  <a:pt x="21600" y="10800"/>
                </a:lnTo>
                <a:close/>
              </a:path>
              <a:path w="21600" h="21600">
                <a:moveTo>
                  <a:pt x="1350" y="5328"/>
                </a:moveTo>
                <a:lnTo>
                  <a:pt x="1350" y="16272"/>
                </a:lnTo>
                <a:lnTo>
                  <a:pt x="2700" y="16272"/>
                </a:lnTo>
                <a:lnTo>
                  <a:pt x="2700" y="5328"/>
                </a:lnTo>
                <a:close/>
              </a:path>
              <a:path w="21600" h="21600">
                <a:moveTo>
                  <a:pt x="0" y="5328"/>
                </a:moveTo>
                <a:lnTo>
                  <a:pt x="0" y="16272"/>
                </a:lnTo>
                <a:lnTo>
                  <a:pt x="675" y="16272"/>
                </a:lnTo>
                <a:lnTo>
                  <a:pt x="675" y="5328"/>
                </a:lnTo>
                <a:close/>
              </a:path>
            </a:pathLst>
          </a:custGeom>
          <a:gradFill rotWithShape="1">
            <a:gsLst>
              <a:gs pos="0">
                <a:srgbClr val="33CCCC"/>
              </a:gs>
              <a:gs pos="100000">
                <a:schemeClr val="bg1"/>
              </a:gs>
            </a:gsLst>
            <a:lin ang="0" scaled="1"/>
          </a:gradFill>
          <a:ln w="9525">
            <a:solidFill>
              <a:schemeClr val="tx1"/>
            </a:solidFill>
            <a:miter lim="800000"/>
            <a:headEnd/>
            <a:tailEnd/>
          </a:ln>
        </p:spPr>
        <p:txBody>
          <a:bodyPr wrap="none" anchor="ctr"/>
          <a:lstStyle/>
          <a:p>
            <a:endParaRPr lang="it-IT"/>
          </a:p>
        </p:txBody>
      </p:sp>
      <p:sp>
        <p:nvSpPr>
          <p:cNvPr id="28" name="AutoShape 36"/>
          <p:cNvSpPr>
            <a:spLocks noChangeArrowheads="1"/>
          </p:cNvSpPr>
          <p:nvPr/>
        </p:nvSpPr>
        <p:spPr bwMode="auto">
          <a:xfrm rot="5400000">
            <a:off x="6227961" y="4148510"/>
            <a:ext cx="504825" cy="360363"/>
          </a:xfrm>
          <a:custGeom>
            <a:avLst/>
            <a:gdLst>
              <a:gd name="T0" fmla="*/ 273050 w 21600"/>
              <a:gd name="T1" fmla="*/ 0 h 21600"/>
              <a:gd name="T2" fmla="*/ 0 w 21600"/>
              <a:gd name="T3" fmla="*/ 180182 h 21600"/>
              <a:gd name="T4" fmla="*/ 273050 w 21600"/>
              <a:gd name="T5" fmla="*/ 360363 h 21600"/>
              <a:gd name="T6" fmla="*/ 504825 w 21600"/>
              <a:gd name="T7" fmla="*/ 180182 h 21600"/>
              <a:gd name="T8" fmla="*/ 17694720 60000 65536"/>
              <a:gd name="T9" fmla="*/ 11796480 60000 65536"/>
              <a:gd name="T10" fmla="*/ 5898240 60000 65536"/>
              <a:gd name="T11" fmla="*/ 0 60000 65536"/>
              <a:gd name="T12" fmla="*/ 3375 w 21600"/>
              <a:gd name="T13" fmla="*/ 5328 h 21600"/>
              <a:gd name="T14" fmla="*/ 16575 w 21600"/>
              <a:gd name="T15" fmla="*/ 16272 h 21600"/>
            </a:gdLst>
            <a:ahLst/>
            <a:cxnLst>
              <a:cxn ang="T8">
                <a:pos x="T0" y="T1"/>
              </a:cxn>
              <a:cxn ang="T9">
                <a:pos x="T2" y="T3"/>
              </a:cxn>
              <a:cxn ang="T10">
                <a:pos x="T4" y="T5"/>
              </a:cxn>
              <a:cxn ang="T11">
                <a:pos x="T6" y="T7"/>
              </a:cxn>
            </a:cxnLst>
            <a:rect l="T12" t="T13" r="T14" b="T15"/>
            <a:pathLst>
              <a:path w="21600" h="21600">
                <a:moveTo>
                  <a:pt x="11683" y="0"/>
                </a:moveTo>
                <a:lnTo>
                  <a:pt x="11683" y="5328"/>
                </a:lnTo>
                <a:lnTo>
                  <a:pt x="3375" y="5328"/>
                </a:lnTo>
                <a:lnTo>
                  <a:pt x="3375" y="16272"/>
                </a:lnTo>
                <a:lnTo>
                  <a:pt x="11683" y="16272"/>
                </a:lnTo>
                <a:lnTo>
                  <a:pt x="11683" y="21600"/>
                </a:lnTo>
                <a:lnTo>
                  <a:pt x="21600" y="10800"/>
                </a:lnTo>
                <a:close/>
              </a:path>
              <a:path w="21600" h="21600">
                <a:moveTo>
                  <a:pt x="1350" y="5328"/>
                </a:moveTo>
                <a:lnTo>
                  <a:pt x="1350" y="16272"/>
                </a:lnTo>
                <a:lnTo>
                  <a:pt x="2700" y="16272"/>
                </a:lnTo>
                <a:lnTo>
                  <a:pt x="2700" y="5328"/>
                </a:lnTo>
                <a:close/>
              </a:path>
              <a:path w="21600" h="21600">
                <a:moveTo>
                  <a:pt x="0" y="5328"/>
                </a:moveTo>
                <a:lnTo>
                  <a:pt x="0" y="16272"/>
                </a:lnTo>
                <a:lnTo>
                  <a:pt x="675" y="16272"/>
                </a:lnTo>
                <a:lnTo>
                  <a:pt x="675" y="5328"/>
                </a:lnTo>
                <a:close/>
              </a:path>
            </a:pathLst>
          </a:custGeom>
          <a:gradFill rotWithShape="1">
            <a:gsLst>
              <a:gs pos="0">
                <a:srgbClr val="33CCCC"/>
              </a:gs>
              <a:gs pos="100000">
                <a:schemeClr val="bg1"/>
              </a:gs>
            </a:gsLst>
            <a:lin ang="0" scaled="1"/>
          </a:gradFill>
          <a:ln w="9525">
            <a:solidFill>
              <a:schemeClr val="tx1"/>
            </a:solidFill>
            <a:miter lim="800000"/>
            <a:headEnd/>
            <a:tailEnd/>
          </a:ln>
        </p:spPr>
        <p:txBody>
          <a:bodyPr wrap="none" anchor="ctr"/>
          <a:lstStyle/>
          <a:p>
            <a:endParaRPr lang="it-IT"/>
          </a:p>
        </p:txBody>
      </p:sp>
      <p:sp>
        <p:nvSpPr>
          <p:cNvPr id="29" name="Rectangle 39"/>
          <p:cNvSpPr>
            <a:spLocks noChangeArrowheads="1"/>
          </p:cNvSpPr>
          <p:nvPr/>
        </p:nvSpPr>
        <p:spPr bwMode="auto">
          <a:xfrm>
            <a:off x="0" y="3688457"/>
            <a:ext cx="9144000" cy="0"/>
          </a:xfrm>
          <a:prstGeom prst="rect">
            <a:avLst/>
          </a:prstGeom>
          <a:noFill/>
          <a:ln w="9525">
            <a:noFill/>
            <a:miter lim="800000"/>
            <a:headEnd/>
            <a:tailEnd/>
          </a:ln>
        </p:spPr>
        <p:txBody>
          <a:bodyPr wrap="none" anchor="ctr">
            <a:spAutoFit/>
          </a:bodyPr>
          <a:lstStyle/>
          <a:p>
            <a:pPr eaLnBrk="0" hangingPunct="0"/>
            <a:endParaRPr lang="it-IT"/>
          </a:p>
        </p:txBody>
      </p:sp>
      <p:sp>
        <p:nvSpPr>
          <p:cNvPr id="31" name="AutoShape 41"/>
          <p:cNvSpPr>
            <a:spLocks noChangeArrowheads="1"/>
          </p:cNvSpPr>
          <p:nvPr/>
        </p:nvSpPr>
        <p:spPr bwMode="auto">
          <a:xfrm rot="5400000">
            <a:off x="1978223" y="5013698"/>
            <a:ext cx="936625" cy="360362"/>
          </a:xfrm>
          <a:custGeom>
            <a:avLst/>
            <a:gdLst>
              <a:gd name="T0" fmla="*/ 668299 w 21600"/>
              <a:gd name="T1" fmla="*/ 0 h 21600"/>
              <a:gd name="T2" fmla="*/ 0 w 21600"/>
              <a:gd name="T3" fmla="*/ 180181 h 21600"/>
              <a:gd name="T4" fmla="*/ 668299 w 21600"/>
              <a:gd name="T5" fmla="*/ 360362 h 21600"/>
              <a:gd name="T6" fmla="*/ 936625 w 21600"/>
              <a:gd name="T7" fmla="*/ 180181 h 21600"/>
              <a:gd name="T8" fmla="*/ 17694720 60000 65536"/>
              <a:gd name="T9" fmla="*/ 11796480 60000 65536"/>
              <a:gd name="T10" fmla="*/ 5898240 60000 65536"/>
              <a:gd name="T11" fmla="*/ 0 60000 65536"/>
              <a:gd name="T12" fmla="*/ 3375 w 21600"/>
              <a:gd name="T13" fmla="*/ 5233 h 21600"/>
              <a:gd name="T14" fmla="*/ 18410 w 21600"/>
              <a:gd name="T15" fmla="*/ 16367 h 21600"/>
            </a:gdLst>
            <a:ahLst/>
            <a:cxnLst>
              <a:cxn ang="T8">
                <a:pos x="T0" y="T1"/>
              </a:cxn>
              <a:cxn ang="T9">
                <a:pos x="T2" y="T3"/>
              </a:cxn>
              <a:cxn ang="T10">
                <a:pos x="T4" y="T5"/>
              </a:cxn>
              <a:cxn ang="T11">
                <a:pos x="T6" y="T7"/>
              </a:cxn>
            </a:cxnLst>
            <a:rect l="T12" t="T13" r="T14" b="T15"/>
            <a:pathLst>
              <a:path w="21600" h="21600">
                <a:moveTo>
                  <a:pt x="15412" y="0"/>
                </a:moveTo>
                <a:lnTo>
                  <a:pt x="15412" y="5233"/>
                </a:lnTo>
                <a:lnTo>
                  <a:pt x="3375" y="5233"/>
                </a:lnTo>
                <a:lnTo>
                  <a:pt x="3375" y="16367"/>
                </a:lnTo>
                <a:lnTo>
                  <a:pt x="15412" y="16367"/>
                </a:lnTo>
                <a:lnTo>
                  <a:pt x="15412" y="21600"/>
                </a:lnTo>
                <a:lnTo>
                  <a:pt x="21600" y="10800"/>
                </a:lnTo>
                <a:close/>
              </a:path>
              <a:path w="21600" h="21600">
                <a:moveTo>
                  <a:pt x="1350" y="5233"/>
                </a:moveTo>
                <a:lnTo>
                  <a:pt x="1350" y="16367"/>
                </a:lnTo>
                <a:lnTo>
                  <a:pt x="2700" y="16367"/>
                </a:lnTo>
                <a:lnTo>
                  <a:pt x="2700" y="5233"/>
                </a:lnTo>
                <a:close/>
              </a:path>
              <a:path w="21600" h="21600">
                <a:moveTo>
                  <a:pt x="0" y="5233"/>
                </a:moveTo>
                <a:lnTo>
                  <a:pt x="0" y="16367"/>
                </a:lnTo>
                <a:lnTo>
                  <a:pt x="675" y="16367"/>
                </a:lnTo>
                <a:lnTo>
                  <a:pt x="675" y="5233"/>
                </a:lnTo>
                <a:close/>
              </a:path>
            </a:pathLst>
          </a:custGeom>
          <a:gradFill rotWithShape="1">
            <a:gsLst>
              <a:gs pos="0">
                <a:srgbClr val="33CCCC"/>
              </a:gs>
              <a:gs pos="100000">
                <a:schemeClr val="bg1"/>
              </a:gs>
            </a:gsLst>
            <a:lin ang="0" scaled="1"/>
          </a:gradFill>
          <a:ln w="9525">
            <a:solidFill>
              <a:schemeClr val="tx1"/>
            </a:solidFill>
            <a:miter lim="800000"/>
            <a:headEnd/>
            <a:tailEnd/>
          </a:ln>
        </p:spPr>
        <p:txBody>
          <a:bodyPr wrap="none" anchor="ctr"/>
          <a:lstStyle/>
          <a:p>
            <a:endParaRPr lang="it-IT"/>
          </a:p>
        </p:txBody>
      </p:sp>
      <p:sp>
        <p:nvSpPr>
          <p:cNvPr id="32" name="AutoShape 42"/>
          <p:cNvSpPr>
            <a:spLocks noChangeArrowheads="1"/>
          </p:cNvSpPr>
          <p:nvPr/>
        </p:nvSpPr>
        <p:spPr bwMode="auto">
          <a:xfrm rot="5400000">
            <a:off x="6012061" y="5013697"/>
            <a:ext cx="936625" cy="360363"/>
          </a:xfrm>
          <a:custGeom>
            <a:avLst/>
            <a:gdLst>
              <a:gd name="T0" fmla="*/ 668299 w 21600"/>
              <a:gd name="T1" fmla="*/ 0 h 21600"/>
              <a:gd name="T2" fmla="*/ 0 w 21600"/>
              <a:gd name="T3" fmla="*/ 180182 h 21600"/>
              <a:gd name="T4" fmla="*/ 668299 w 21600"/>
              <a:gd name="T5" fmla="*/ 360363 h 21600"/>
              <a:gd name="T6" fmla="*/ 936625 w 21600"/>
              <a:gd name="T7" fmla="*/ 180182 h 21600"/>
              <a:gd name="T8" fmla="*/ 17694720 60000 65536"/>
              <a:gd name="T9" fmla="*/ 11796480 60000 65536"/>
              <a:gd name="T10" fmla="*/ 5898240 60000 65536"/>
              <a:gd name="T11" fmla="*/ 0 60000 65536"/>
              <a:gd name="T12" fmla="*/ 3375 w 21600"/>
              <a:gd name="T13" fmla="*/ 5233 h 21600"/>
              <a:gd name="T14" fmla="*/ 18410 w 21600"/>
              <a:gd name="T15" fmla="*/ 16367 h 21600"/>
            </a:gdLst>
            <a:ahLst/>
            <a:cxnLst>
              <a:cxn ang="T8">
                <a:pos x="T0" y="T1"/>
              </a:cxn>
              <a:cxn ang="T9">
                <a:pos x="T2" y="T3"/>
              </a:cxn>
              <a:cxn ang="T10">
                <a:pos x="T4" y="T5"/>
              </a:cxn>
              <a:cxn ang="T11">
                <a:pos x="T6" y="T7"/>
              </a:cxn>
            </a:cxnLst>
            <a:rect l="T12" t="T13" r="T14" b="T15"/>
            <a:pathLst>
              <a:path w="21600" h="21600">
                <a:moveTo>
                  <a:pt x="15412" y="0"/>
                </a:moveTo>
                <a:lnTo>
                  <a:pt x="15412" y="5233"/>
                </a:lnTo>
                <a:lnTo>
                  <a:pt x="3375" y="5233"/>
                </a:lnTo>
                <a:lnTo>
                  <a:pt x="3375" y="16367"/>
                </a:lnTo>
                <a:lnTo>
                  <a:pt x="15412" y="16367"/>
                </a:lnTo>
                <a:lnTo>
                  <a:pt x="15412" y="21600"/>
                </a:lnTo>
                <a:lnTo>
                  <a:pt x="21600" y="10800"/>
                </a:lnTo>
                <a:close/>
              </a:path>
              <a:path w="21600" h="21600">
                <a:moveTo>
                  <a:pt x="1350" y="5233"/>
                </a:moveTo>
                <a:lnTo>
                  <a:pt x="1350" y="16367"/>
                </a:lnTo>
                <a:lnTo>
                  <a:pt x="2700" y="16367"/>
                </a:lnTo>
                <a:lnTo>
                  <a:pt x="2700" y="5233"/>
                </a:lnTo>
                <a:close/>
              </a:path>
              <a:path w="21600" h="21600">
                <a:moveTo>
                  <a:pt x="0" y="5233"/>
                </a:moveTo>
                <a:lnTo>
                  <a:pt x="0" y="16367"/>
                </a:lnTo>
                <a:lnTo>
                  <a:pt x="675" y="16367"/>
                </a:lnTo>
                <a:lnTo>
                  <a:pt x="675" y="5233"/>
                </a:lnTo>
                <a:close/>
              </a:path>
            </a:pathLst>
          </a:custGeom>
          <a:gradFill rotWithShape="1">
            <a:gsLst>
              <a:gs pos="0">
                <a:srgbClr val="33CCCC"/>
              </a:gs>
              <a:gs pos="100000">
                <a:schemeClr val="bg1"/>
              </a:gs>
            </a:gsLst>
            <a:lin ang="0" scaled="1"/>
          </a:gradFill>
          <a:ln w="9525">
            <a:solidFill>
              <a:schemeClr val="tx1"/>
            </a:solidFill>
            <a:miter lim="800000"/>
            <a:headEnd/>
            <a:tailEnd/>
          </a:ln>
        </p:spPr>
        <p:txBody>
          <a:bodyPr wrap="none" anchor="ctr"/>
          <a:lstStyle/>
          <a:p>
            <a:endParaRPr lang="it-IT"/>
          </a:p>
        </p:txBody>
      </p:sp>
      <p:sp>
        <p:nvSpPr>
          <p:cNvPr id="35" name="Rectangle 46"/>
          <p:cNvSpPr>
            <a:spLocks noChangeArrowheads="1"/>
          </p:cNvSpPr>
          <p:nvPr/>
        </p:nvSpPr>
        <p:spPr bwMode="auto">
          <a:xfrm>
            <a:off x="2050455" y="3933404"/>
            <a:ext cx="4824412" cy="720725"/>
          </a:xfrm>
          <a:prstGeom prst="rect">
            <a:avLst/>
          </a:prstGeom>
          <a:noFill/>
          <a:ln w="38100">
            <a:solidFill>
              <a:srgbClr val="FF0000"/>
            </a:solidFill>
            <a:miter lim="800000"/>
            <a:headEnd/>
            <a:tailEnd/>
          </a:ln>
        </p:spPr>
        <p:txBody>
          <a:bodyPr wrap="none" anchor="ctr"/>
          <a:lstStyle/>
          <a:p>
            <a:pPr eaLnBrk="0" hangingPunct="0"/>
            <a:endParaRPr lang="it-IT"/>
          </a:p>
        </p:txBody>
      </p:sp>
      <p:sp>
        <p:nvSpPr>
          <p:cNvPr id="36" name="Rectangle 47"/>
          <p:cNvSpPr>
            <a:spLocks noChangeArrowheads="1"/>
          </p:cNvSpPr>
          <p:nvPr/>
        </p:nvSpPr>
        <p:spPr bwMode="auto">
          <a:xfrm>
            <a:off x="6658967" y="4870029"/>
            <a:ext cx="1044575" cy="360362"/>
          </a:xfrm>
          <a:prstGeom prst="rect">
            <a:avLst/>
          </a:prstGeom>
          <a:noFill/>
          <a:ln w="9525">
            <a:noFill/>
            <a:miter lim="800000"/>
            <a:headEnd/>
            <a:tailEnd/>
          </a:ln>
        </p:spPr>
        <p:txBody>
          <a:bodyPr/>
          <a:lstStyle/>
          <a:p>
            <a:pPr marL="342900" indent="-342900" eaLnBrk="0" hangingPunct="0">
              <a:spcBef>
                <a:spcPct val="20000"/>
              </a:spcBef>
              <a:buClr>
                <a:srgbClr val="006666"/>
              </a:buClr>
            </a:pPr>
            <a:r>
              <a:rPr lang="en-GB" sz="1600" dirty="0" err="1" smtClean="0">
                <a:latin typeface="Verdana" pitchFamily="34" charset="0"/>
              </a:rPr>
              <a:t>q</a:t>
            </a:r>
            <a:r>
              <a:rPr lang="en-GB" sz="1600" i="1" baseline="-25000" dirty="0" err="1" smtClean="0">
                <a:latin typeface="Verdana" pitchFamily="34" charset="0"/>
              </a:rPr>
              <a:t>j</a:t>
            </a:r>
            <a:r>
              <a:rPr lang="en-GB" sz="1600" i="1" baseline="-25000" dirty="0" smtClean="0">
                <a:latin typeface="Verdana" pitchFamily="34" charset="0"/>
              </a:rPr>
              <a:t>-leak</a:t>
            </a:r>
            <a:endParaRPr lang="en-GB" sz="1600" i="1" baseline="-25000" dirty="0">
              <a:latin typeface="Verdana" pitchFamily="34" charset="0"/>
            </a:endParaRPr>
          </a:p>
        </p:txBody>
      </p:sp>
      <p:sp>
        <p:nvSpPr>
          <p:cNvPr id="40" name="Rectangle 47"/>
          <p:cNvSpPr>
            <a:spLocks noChangeArrowheads="1"/>
          </p:cNvSpPr>
          <p:nvPr/>
        </p:nvSpPr>
        <p:spPr bwMode="auto">
          <a:xfrm>
            <a:off x="2662957" y="4869160"/>
            <a:ext cx="1044575" cy="360362"/>
          </a:xfrm>
          <a:prstGeom prst="rect">
            <a:avLst/>
          </a:prstGeom>
          <a:noFill/>
          <a:ln w="9525">
            <a:noFill/>
            <a:miter lim="800000"/>
            <a:headEnd/>
            <a:tailEnd/>
          </a:ln>
        </p:spPr>
        <p:txBody>
          <a:bodyPr/>
          <a:lstStyle/>
          <a:p>
            <a:pPr marL="342900" indent="-342900" eaLnBrk="0" hangingPunct="0">
              <a:spcBef>
                <a:spcPct val="20000"/>
              </a:spcBef>
              <a:buClr>
                <a:srgbClr val="006666"/>
              </a:buClr>
            </a:pPr>
            <a:r>
              <a:rPr lang="en-GB" sz="1600" dirty="0" err="1" smtClean="0">
                <a:latin typeface="Verdana" pitchFamily="34" charset="0"/>
              </a:rPr>
              <a:t>q</a:t>
            </a:r>
            <a:r>
              <a:rPr lang="en-GB" sz="1600" i="1" baseline="-25000" dirty="0" err="1" smtClean="0">
                <a:latin typeface="Verdana" pitchFamily="34" charset="0"/>
              </a:rPr>
              <a:t>i</a:t>
            </a:r>
            <a:r>
              <a:rPr lang="en-GB" sz="1600" i="1" baseline="-25000" dirty="0" smtClean="0">
                <a:latin typeface="Verdana" pitchFamily="34" charset="0"/>
              </a:rPr>
              <a:t>-leak</a:t>
            </a:r>
            <a:endParaRPr lang="en-GB" sz="1600" i="1" baseline="-25000" dirty="0">
              <a:latin typeface="Verdana" pitchFamily="34" charset="0"/>
            </a:endParaRPr>
          </a:p>
        </p:txBody>
      </p:sp>
    </p:spTree>
    <p:extLst>
      <p:ext uri="{BB962C8B-B14F-4D97-AF65-F5344CB8AC3E}">
        <p14:creationId xmlns:p14="http://schemas.microsoft.com/office/powerpoint/2010/main" val="1606906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up)">
                                      <p:cBhvr>
                                        <p:cTn id="34" dur="500"/>
                                        <p:tgtEl>
                                          <p:spTgt spid="2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500"/>
                                        <p:tgtEl>
                                          <p:spTgt spid="2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500"/>
                                        <p:tgtEl>
                                          <p:spTgt spid="25"/>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up)">
                                      <p:cBhvr>
                                        <p:cTn id="46" dur="500"/>
                                        <p:tgtEl>
                                          <p:spTgt spid="27"/>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up)">
                                      <p:cBhvr>
                                        <p:cTn id="49" dur="500"/>
                                        <p:tgtEl>
                                          <p:spTgt spid="28"/>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childTnLst>
                                </p:cTn>
                              </p:par>
                            </p:childTnLst>
                          </p:cTn>
                        </p:par>
                        <p:par>
                          <p:cTn id="64" fill="hold">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down)">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500"/>
                                        <p:tgtEl>
                                          <p:spTgt spid="31"/>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up)">
                                      <p:cBhvr>
                                        <p:cTn id="78" dur="500"/>
                                        <p:tgtEl>
                                          <p:spTgt spid="32"/>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5" grpId="0" animBg="1"/>
      <p:bldP spid="16" grpId="0" animBg="1"/>
      <p:bldP spid="18" grpId="0" animBg="1"/>
      <p:bldP spid="19" grpId="0"/>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P spid="32" grpId="0" animBg="1"/>
      <p:bldP spid="35" grpId="0" animBg="1"/>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p:nvPr/>
        </p:nvSpPr>
        <p:spPr>
          <a:xfrm>
            <a:off x="1142999" y="707040"/>
            <a:ext cx="184320" cy="299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Arial" pitchFamily="18"/>
              <a:ea typeface="Microsoft YaHei" pitchFamily="2"/>
              <a:cs typeface="Mangal" pitchFamily="2"/>
            </a:endParaRPr>
          </a:p>
        </p:txBody>
      </p:sp>
      <p:sp>
        <p:nvSpPr>
          <p:cNvPr id="4" name="Rectangle 3"/>
          <p:cNvSpPr/>
          <p:nvPr/>
        </p:nvSpPr>
        <p:spPr>
          <a:xfrm>
            <a:off x="1142999" y="707040"/>
            <a:ext cx="184320" cy="299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Arial" pitchFamily="18"/>
              <a:ea typeface="Microsoft YaHei" pitchFamily="2"/>
              <a:cs typeface="Mangal" pitchFamily="2"/>
            </a:endParaRPr>
          </a:p>
        </p:txBody>
      </p:sp>
      <p:sp>
        <p:nvSpPr>
          <p:cNvPr id="5" name="Rectangle 7"/>
          <p:cNvSpPr/>
          <p:nvPr/>
        </p:nvSpPr>
        <p:spPr>
          <a:xfrm>
            <a:off x="1142999" y="707040"/>
            <a:ext cx="184320" cy="299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Arial" pitchFamily="18"/>
              <a:ea typeface="Microsoft YaHei" pitchFamily="2"/>
              <a:cs typeface="Mangal" pitchFamily="2"/>
            </a:endParaRPr>
          </a:p>
        </p:txBody>
      </p:sp>
      <p:sp>
        <p:nvSpPr>
          <p:cNvPr id="6" name="Rectangle 9"/>
          <p:cNvSpPr/>
          <p:nvPr/>
        </p:nvSpPr>
        <p:spPr>
          <a:xfrm>
            <a:off x="1142999" y="707040"/>
            <a:ext cx="184320" cy="299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Arial" pitchFamily="18"/>
              <a:ea typeface="Microsoft YaHei" pitchFamily="2"/>
              <a:cs typeface="Mangal" pitchFamily="2"/>
            </a:endParaRPr>
          </a:p>
        </p:txBody>
      </p:sp>
      <p:sp>
        <p:nvSpPr>
          <p:cNvPr id="7" name="Rectangle 23"/>
          <p:cNvSpPr/>
          <p:nvPr/>
        </p:nvSpPr>
        <p:spPr>
          <a:xfrm>
            <a:off x="1142999" y="707040"/>
            <a:ext cx="184320" cy="299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Arial" pitchFamily="18"/>
              <a:ea typeface="Microsoft YaHei" pitchFamily="2"/>
              <a:cs typeface="Mangal" pitchFamily="2"/>
            </a:endParaRPr>
          </a:p>
        </p:txBody>
      </p:sp>
      <p:sp>
        <p:nvSpPr>
          <p:cNvPr id="8" name="Rectangle 25"/>
          <p:cNvSpPr/>
          <p:nvPr/>
        </p:nvSpPr>
        <p:spPr>
          <a:xfrm>
            <a:off x="1142999" y="707040"/>
            <a:ext cx="184320" cy="299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Arial" pitchFamily="18"/>
              <a:ea typeface="Microsoft YaHei" pitchFamily="2"/>
              <a:cs typeface="Mangal" pitchFamily="2"/>
            </a:endParaRPr>
          </a:p>
        </p:txBody>
      </p:sp>
      <p:sp>
        <p:nvSpPr>
          <p:cNvPr id="18" name="Rectangle 5"/>
          <p:cNvSpPr/>
          <p:nvPr/>
        </p:nvSpPr>
        <p:spPr>
          <a:xfrm>
            <a:off x="3024359" y="3848040"/>
            <a:ext cx="914364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1440" tIns="45720" rIns="91440" bIns="45720" anchor="ctr"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a:ln>
                <a:noFill/>
              </a:ln>
              <a:latin typeface="Arial" pitchFamily="18"/>
              <a:ea typeface="Microsoft YaHei" pitchFamily="2"/>
              <a:cs typeface="Mangal" pitchFamily="2"/>
            </a:endParaRPr>
          </a:p>
        </p:txBody>
      </p:sp>
      <p:sp>
        <p:nvSpPr>
          <p:cNvPr id="25" name="Rectangle 8"/>
          <p:cNvSpPr>
            <a:spLocks noChangeArrowheads="1"/>
          </p:cNvSpPr>
          <p:nvPr/>
        </p:nvSpPr>
        <p:spPr bwMode="auto">
          <a:xfrm>
            <a:off x="2990850" y="5122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CN" sz="9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it-IT" altLang="zh-CN" sz="1800" b="0" i="0" u="none" strike="noStrike" cap="none" normalizeH="0" baseline="0" smtClean="0">
              <a:ln>
                <a:noFill/>
              </a:ln>
              <a:solidFill>
                <a:schemeClr val="tx1"/>
              </a:solidFill>
              <a:effectLst/>
              <a:latin typeface="Arial" pitchFamily="34" charset="0"/>
              <a:cs typeface="Arial" pitchFamily="34" charset="0"/>
            </a:endParaRPr>
          </a:p>
        </p:txBody>
      </p:sp>
      <p:pic>
        <p:nvPicPr>
          <p:cNvPr id="29" name="Immagine 28" descr="CCWIimmacqua.jpg"/>
          <p:cNvPicPr>
            <a:picLocks noChangeAspect="1"/>
          </p:cNvPicPr>
          <p:nvPr/>
        </p:nvPicPr>
        <p:blipFill>
          <a:blip r:embed="rId3" cstate="print">
            <a:lum bright="20000" contrast="-10000"/>
          </a:blip>
          <a:srcRect r="32676"/>
          <a:stretch>
            <a:fillRect/>
          </a:stretch>
        </p:blipFill>
        <p:spPr>
          <a:xfrm>
            <a:off x="899592" y="244922"/>
            <a:ext cx="7158334" cy="4277722"/>
          </a:xfrm>
          <a:prstGeom prst="rect">
            <a:avLst/>
          </a:prstGeom>
          <a:ln>
            <a:noFill/>
          </a:ln>
          <a:effectLst>
            <a:softEdge rad="317500"/>
          </a:effectLst>
        </p:spPr>
      </p:pic>
      <p:pic>
        <p:nvPicPr>
          <p:cNvPr id="30" name="Immagine 29" descr="Immagine3.tif"/>
          <p:cNvPicPr>
            <a:picLocks noChangeAspect="1"/>
          </p:cNvPicPr>
          <p:nvPr/>
        </p:nvPicPr>
        <p:blipFill>
          <a:blip r:embed="rId4" cstate="print">
            <a:lum bright="-10000"/>
          </a:blip>
          <a:srcRect l="21421" t="28571" r="18750" b="5495"/>
          <a:stretch>
            <a:fillRect/>
          </a:stretch>
        </p:blipFill>
        <p:spPr>
          <a:xfrm>
            <a:off x="2411760" y="775785"/>
            <a:ext cx="4341592" cy="3215995"/>
          </a:xfrm>
          <a:prstGeom prst="rect">
            <a:avLst/>
          </a:prstGeom>
        </p:spPr>
      </p:pic>
      <p:pic>
        <p:nvPicPr>
          <p:cNvPr id="13" name="Immagine 12" descr="IDEA_acronyms.png"/>
          <p:cNvPicPr>
            <a:picLocks noChangeAspect="1"/>
          </p:cNvPicPr>
          <p:nvPr/>
        </p:nvPicPr>
        <p:blipFill>
          <a:blip r:embed="rId5" cstate="print"/>
          <a:srcRect l="6744" t="12761" r="6707" b="3379"/>
          <a:stretch>
            <a:fillRect/>
          </a:stretch>
        </p:blipFill>
        <p:spPr>
          <a:xfrm>
            <a:off x="3131840" y="4725144"/>
            <a:ext cx="3303506" cy="1973524"/>
          </a:xfrm>
          <a:prstGeom prst="rect">
            <a:avLst/>
          </a:prstGeom>
        </p:spPr>
      </p:pic>
    </p:spTree>
    <p:extLst>
      <p:ext uri="{BB962C8B-B14F-4D97-AF65-F5344CB8AC3E}">
        <p14:creationId xmlns:p14="http://schemas.microsoft.com/office/powerpoint/2010/main" val="116670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Background </a:t>
            </a:r>
            <a:r>
              <a:rPr lang="en-US" dirty="0" smtClean="0"/>
              <a:t>leakages</a:t>
            </a:r>
            <a:endParaRPr lang="en-US" dirty="0"/>
          </a:p>
        </p:txBody>
      </p:sp>
      <p:sp>
        <p:nvSpPr>
          <p:cNvPr id="6" name="Rectangle 8"/>
          <p:cNvSpPr>
            <a:spLocks noChangeArrowheads="1"/>
          </p:cNvSpPr>
          <p:nvPr/>
        </p:nvSpPr>
        <p:spPr bwMode="auto">
          <a:xfrm>
            <a:off x="0" y="3688457"/>
            <a:ext cx="9144000" cy="0"/>
          </a:xfrm>
          <a:prstGeom prst="rect">
            <a:avLst/>
          </a:prstGeom>
          <a:noFill/>
          <a:ln w="9525">
            <a:noFill/>
            <a:miter lim="800000"/>
            <a:headEnd/>
            <a:tailEnd/>
          </a:ln>
        </p:spPr>
        <p:txBody>
          <a:bodyPr wrap="none" anchor="ctr">
            <a:spAutoFit/>
          </a:bodyPr>
          <a:lstStyle/>
          <a:p>
            <a:pPr eaLnBrk="0" hangingPunct="0"/>
            <a:endParaRPr lang="it-IT"/>
          </a:p>
        </p:txBody>
      </p:sp>
      <p:sp>
        <p:nvSpPr>
          <p:cNvPr id="29" name="Rectangle 39"/>
          <p:cNvSpPr>
            <a:spLocks noChangeArrowheads="1"/>
          </p:cNvSpPr>
          <p:nvPr/>
        </p:nvSpPr>
        <p:spPr bwMode="auto">
          <a:xfrm>
            <a:off x="0" y="3688457"/>
            <a:ext cx="9144000" cy="0"/>
          </a:xfrm>
          <a:prstGeom prst="rect">
            <a:avLst/>
          </a:prstGeom>
          <a:noFill/>
          <a:ln w="9525">
            <a:noFill/>
            <a:miter lim="800000"/>
            <a:headEnd/>
            <a:tailEnd/>
          </a:ln>
        </p:spPr>
        <p:txBody>
          <a:bodyPr wrap="none" anchor="ctr">
            <a:spAutoFit/>
          </a:bodyPr>
          <a:lstStyle/>
          <a:p>
            <a:pPr eaLnBrk="0" hangingPunct="0"/>
            <a:endParaRPr lang="it-IT"/>
          </a:p>
        </p:txBody>
      </p:sp>
      <p:pic>
        <p:nvPicPr>
          <p:cNvPr id="33" name="Immagine 32" descr="Fig"/>
          <p:cNvPicPr>
            <a:picLocks noChangeAspect="1"/>
          </p:cNvPicPr>
          <p:nvPr/>
        </p:nvPicPr>
        <p:blipFill>
          <a:blip r:embed="rId2" cstate="print"/>
          <a:srcRect/>
          <a:stretch>
            <a:fillRect/>
          </a:stretch>
        </p:blipFill>
        <p:spPr bwMode="auto">
          <a:xfrm>
            <a:off x="179992" y="1484784"/>
            <a:ext cx="3600000" cy="2700000"/>
          </a:xfrm>
          <a:prstGeom prst="rect">
            <a:avLst/>
          </a:prstGeom>
          <a:noFill/>
          <a:ln w="9525">
            <a:noFill/>
            <a:miter lim="800000"/>
            <a:headEnd/>
            <a:tailEnd/>
          </a:ln>
        </p:spPr>
      </p:pic>
      <p:sp>
        <p:nvSpPr>
          <p:cNvPr id="37" name="CasellaDiTesto 36"/>
          <p:cNvSpPr txBox="1"/>
          <p:nvPr/>
        </p:nvSpPr>
        <p:spPr>
          <a:xfrm>
            <a:off x="6804248" y="1412776"/>
            <a:ext cx="2160240" cy="646331"/>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b="1" smtClean="0">
                <a:latin typeface="Cambria" panose="02040503050406030204" pitchFamily="18" charset="0"/>
                <a:ea typeface="Cambria Math" panose="02040503050406030204" pitchFamily="18" charset="0"/>
              </a:rPr>
              <a:t>No background leakages</a:t>
            </a:r>
            <a:endParaRPr lang="en-US" b="1">
              <a:latin typeface="Cambria" panose="02040503050406030204" pitchFamily="18" charset="0"/>
              <a:ea typeface="Cambria Math" panose="02040503050406030204" pitchFamily="18" charset="0"/>
            </a:endParaRPr>
          </a:p>
        </p:txBody>
      </p:sp>
      <p:pic>
        <p:nvPicPr>
          <p:cNvPr id="30" name="Immagine 29"/>
          <p:cNvPicPr>
            <a:picLocks noChangeAspect="1"/>
          </p:cNvPicPr>
          <p:nvPr/>
        </p:nvPicPr>
        <p:blipFill rotWithShape="1">
          <a:blip r:embed="rId3" cstate="print">
            <a:extLst>
              <a:ext uri="{28A0092B-C50C-407E-A947-70E740481C1C}">
                <a14:useLocalDpi xmlns:a14="http://schemas.microsoft.com/office/drawing/2010/main" val="0"/>
              </a:ext>
            </a:extLst>
          </a:blip>
          <a:srcRect l="10675" t="7228" r="13776" b="7274"/>
          <a:stretch/>
        </p:blipFill>
        <p:spPr>
          <a:xfrm>
            <a:off x="2412520" y="2204863"/>
            <a:ext cx="6840000" cy="4320000"/>
          </a:xfrm>
          <a:prstGeom prst="rect">
            <a:avLst/>
          </a:prstGeom>
        </p:spPr>
      </p:pic>
      <p:pic>
        <p:nvPicPr>
          <p:cNvPr id="5" name="Immagine 4"/>
          <p:cNvPicPr>
            <a:picLocks noChangeAspect="1"/>
          </p:cNvPicPr>
          <p:nvPr/>
        </p:nvPicPr>
        <p:blipFill rotWithShape="1">
          <a:blip r:embed="rId4" cstate="print">
            <a:extLst>
              <a:ext uri="{28A0092B-C50C-407E-A947-70E740481C1C}">
                <a14:useLocalDpi xmlns:a14="http://schemas.microsoft.com/office/drawing/2010/main" val="0"/>
              </a:ext>
            </a:extLst>
          </a:blip>
          <a:srcRect l="8245" r="6782" b="2593"/>
          <a:stretch/>
        </p:blipFill>
        <p:spPr>
          <a:xfrm>
            <a:off x="35496" y="4149080"/>
            <a:ext cx="4320000" cy="2671266"/>
          </a:xfrm>
          <a:prstGeom prst="rect">
            <a:avLst/>
          </a:prstGeom>
        </p:spPr>
      </p:pic>
    </p:spTree>
    <p:extLst>
      <p:ext uri="{BB962C8B-B14F-4D97-AF65-F5344CB8AC3E}">
        <p14:creationId xmlns:p14="http://schemas.microsoft.com/office/powerpoint/2010/main" val="332741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Background </a:t>
            </a:r>
            <a:r>
              <a:rPr lang="it-IT" dirty="0" err="1" smtClean="0"/>
              <a:t>leakages</a:t>
            </a:r>
            <a:endParaRPr lang="it-IT" dirty="0"/>
          </a:p>
        </p:txBody>
      </p:sp>
      <p:sp>
        <p:nvSpPr>
          <p:cNvPr id="6" name="Rectangle 8"/>
          <p:cNvSpPr>
            <a:spLocks noChangeArrowheads="1"/>
          </p:cNvSpPr>
          <p:nvPr/>
        </p:nvSpPr>
        <p:spPr bwMode="auto">
          <a:xfrm>
            <a:off x="0" y="3688457"/>
            <a:ext cx="9144000" cy="0"/>
          </a:xfrm>
          <a:prstGeom prst="rect">
            <a:avLst/>
          </a:prstGeom>
          <a:noFill/>
          <a:ln w="9525">
            <a:noFill/>
            <a:miter lim="800000"/>
            <a:headEnd/>
            <a:tailEnd/>
          </a:ln>
        </p:spPr>
        <p:txBody>
          <a:bodyPr wrap="none" anchor="ctr">
            <a:spAutoFit/>
          </a:bodyPr>
          <a:lstStyle/>
          <a:p>
            <a:pPr eaLnBrk="0" hangingPunct="0"/>
            <a:endParaRPr lang="it-IT"/>
          </a:p>
        </p:txBody>
      </p:sp>
      <p:sp>
        <p:nvSpPr>
          <p:cNvPr id="29" name="Rectangle 39"/>
          <p:cNvSpPr>
            <a:spLocks noChangeArrowheads="1"/>
          </p:cNvSpPr>
          <p:nvPr/>
        </p:nvSpPr>
        <p:spPr bwMode="auto">
          <a:xfrm>
            <a:off x="0" y="3688457"/>
            <a:ext cx="9144000" cy="0"/>
          </a:xfrm>
          <a:prstGeom prst="rect">
            <a:avLst/>
          </a:prstGeom>
          <a:noFill/>
          <a:ln w="9525">
            <a:noFill/>
            <a:miter lim="800000"/>
            <a:headEnd/>
            <a:tailEnd/>
          </a:ln>
        </p:spPr>
        <p:txBody>
          <a:bodyPr wrap="none" anchor="ctr">
            <a:spAutoFit/>
          </a:bodyPr>
          <a:lstStyle/>
          <a:p>
            <a:pPr eaLnBrk="0" hangingPunct="0"/>
            <a:endParaRPr lang="it-IT"/>
          </a:p>
        </p:txBody>
      </p:sp>
      <p:pic>
        <p:nvPicPr>
          <p:cNvPr id="33" name="Immagine 32" descr="Fig"/>
          <p:cNvPicPr>
            <a:picLocks noChangeAspect="1"/>
          </p:cNvPicPr>
          <p:nvPr/>
        </p:nvPicPr>
        <p:blipFill>
          <a:blip r:embed="rId2" cstate="print"/>
          <a:srcRect/>
          <a:stretch>
            <a:fillRect/>
          </a:stretch>
        </p:blipFill>
        <p:spPr bwMode="auto">
          <a:xfrm>
            <a:off x="179992" y="1484784"/>
            <a:ext cx="3600000" cy="2700000"/>
          </a:xfrm>
          <a:prstGeom prst="rect">
            <a:avLst/>
          </a:prstGeom>
          <a:noFill/>
          <a:ln w="9525">
            <a:noFill/>
            <a:miter lim="800000"/>
            <a:headEnd/>
            <a:tailEnd/>
          </a:ln>
        </p:spPr>
      </p:pic>
      <p:sp>
        <p:nvSpPr>
          <p:cNvPr id="37" name="CasellaDiTesto 36"/>
          <p:cNvSpPr txBox="1"/>
          <p:nvPr/>
        </p:nvSpPr>
        <p:spPr>
          <a:xfrm>
            <a:off x="6804248" y="1412776"/>
            <a:ext cx="2160240" cy="646331"/>
          </a:xfrm>
          <a:prstGeom prst="rect">
            <a:avLst/>
          </a:prstGeom>
          <a:solidFill>
            <a:schemeClr val="tx2"/>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b="1" smtClean="0">
                <a:latin typeface="Cambria" panose="02040503050406030204" pitchFamily="18" charset="0"/>
                <a:ea typeface="Cambria Math" panose="02040503050406030204" pitchFamily="18" charset="0"/>
              </a:rPr>
              <a:t>With background leakages</a:t>
            </a:r>
            <a:endParaRPr lang="en-GB" b="1">
              <a:latin typeface="Cambria" panose="02040503050406030204" pitchFamily="18" charset="0"/>
              <a:ea typeface="Cambria Math" panose="02040503050406030204" pitchFamily="18" charset="0"/>
            </a:endParaRPr>
          </a:p>
        </p:txBody>
      </p:sp>
      <p:pic>
        <p:nvPicPr>
          <p:cNvPr id="3" name="Immagine 2"/>
          <p:cNvPicPr>
            <a:picLocks noChangeAspect="1"/>
          </p:cNvPicPr>
          <p:nvPr/>
        </p:nvPicPr>
        <p:blipFill rotWithShape="1">
          <a:blip r:embed="rId3" cstate="print">
            <a:extLst>
              <a:ext uri="{28A0092B-C50C-407E-A947-70E740481C1C}">
                <a14:useLocalDpi xmlns:a14="http://schemas.microsoft.com/office/drawing/2010/main" val="0"/>
              </a:ext>
            </a:extLst>
          </a:blip>
          <a:srcRect l="10406" t="7968" r="13775" b="7968"/>
          <a:stretch/>
        </p:blipFill>
        <p:spPr>
          <a:xfrm>
            <a:off x="2412520" y="2204864"/>
            <a:ext cx="6840000" cy="4320000"/>
          </a:xfrm>
          <a:prstGeom prst="rect">
            <a:avLst/>
          </a:prstGeom>
        </p:spPr>
      </p:pic>
      <p:pic>
        <p:nvPicPr>
          <p:cNvPr id="4" name="Immagine 3"/>
          <p:cNvPicPr>
            <a:picLocks noChangeAspect="1"/>
          </p:cNvPicPr>
          <p:nvPr/>
        </p:nvPicPr>
        <p:blipFill rotWithShape="1">
          <a:blip r:embed="rId4" cstate="print">
            <a:extLst>
              <a:ext uri="{28A0092B-C50C-407E-A947-70E740481C1C}">
                <a14:useLocalDpi xmlns:a14="http://schemas.microsoft.com/office/drawing/2010/main" val="0"/>
              </a:ext>
            </a:extLst>
          </a:blip>
          <a:srcRect l="7433" r="7298" b="2544"/>
          <a:stretch/>
        </p:blipFill>
        <p:spPr>
          <a:xfrm>
            <a:off x="35496" y="4077072"/>
            <a:ext cx="4320000" cy="2706464"/>
          </a:xfrm>
          <a:prstGeom prst="rect">
            <a:avLst/>
          </a:prstGeom>
        </p:spPr>
      </p:pic>
    </p:spTree>
    <p:extLst>
      <p:ext uri="{BB962C8B-B14F-4D97-AF65-F5344CB8AC3E}">
        <p14:creationId xmlns:p14="http://schemas.microsoft.com/office/powerpoint/2010/main" val="416293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a:stretch>
            <a:fillRect/>
          </a:stretch>
        </p:blipFill>
        <p:spPr>
          <a:xfrm>
            <a:off x="395536" y="1772816"/>
            <a:ext cx="8398909" cy="4852205"/>
          </a:xfrm>
          <a:prstGeom prst="rect">
            <a:avLst/>
          </a:prstGeom>
          <a:ln>
            <a:noFill/>
          </a:ln>
          <a:effectLst>
            <a:outerShdw blurRad="292100" dist="139700" dir="2700000" algn="tl" rotWithShape="0">
              <a:srgbClr val="333333">
                <a:alpha val="65000"/>
              </a:srgbClr>
            </a:outerShdw>
          </a:effectLst>
        </p:spPr>
      </p:pic>
      <p:sp>
        <p:nvSpPr>
          <p:cNvPr id="5" name="Rectangle 2"/>
          <p:cNvSpPr txBox="1">
            <a:spLocks noChangeArrowheads="1"/>
          </p:cNvSpPr>
          <p:nvPr/>
        </p:nvSpPr>
        <p:spPr>
          <a:xfrm>
            <a:off x="971600" y="0"/>
            <a:ext cx="6480176" cy="737777"/>
          </a:xfrm>
          <a:prstGeom prst="rect">
            <a:avLst/>
          </a:prstGeom>
        </p:spPr>
        <p:txBody>
          <a:bodyPr vert="horz" lIns="0" rIns="0" bIns="0" anchor="b">
            <a:noAutofit/>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pPr>
              <a:defRPr/>
            </a:pPr>
            <a:r>
              <a:rPr lang="en-GB" sz="3600" dirty="0" smtClean="0"/>
              <a:t>Background Leakages</a:t>
            </a:r>
          </a:p>
        </p:txBody>
      </p:sp>
      <p:sp>
        <p:nvSpPr>
          <p:cNvPr id="6" name="Titolo 1"/>
          <p:cNvSpPr>
            <a:spLocks noGrp="1"/>
          </p:cNvSpPr>
          <p:nvPr>
            <p:ph type="title"/>
          </p:nvPr>
        </p:nvSpPr>
        <p:spPr>
          <a:xfrm>
            <a:off x="1210614" y="732345"/>
            <a:ext cx="6768752" cy="792088"/>
          </a:xfrm>
        </p:spPr>
        <p:txBody>
          <a:bodyPr>
            <a:normAutofit/>
          </a:bodyPr>
          <a:lstStyle/>
          <a:p>
            <a:r>
              <a:rPr lang="en-US" sz="4000" dirty="0" smtClean="0">
                <a:solidFill>
                  <a:srgbClr val="0000FF"/>
                </a:solidFill>
              </a:rPr>
              <a:t>PDA</a:t>
            </a:r>
            <a:r>
              <a:rPr lang="en-US" sz="4000" dirty="0" smtClean="0"/>
              <a:t> </a:t>
            </a:r>
            <a:r>
              <a:rPr lang="en-US" sz="4000" dirty="0" smtClean="0">
                <a:solidFill>
                  <a:schemeClr val="tx1"/>
                </a:solidFill>
                <a:effectLst/>
              </a:rPr>
              <a:t>vs. </a:t>
            </a:r>
            <a:r>
              <a:rPr lang="en-US" sz="4000" dirty="0" smtClean="0">
                <a:solidFill>
                  <a:srgbClr val="C00000"/>
                </a:solidFill>
              </a:rPr>
              <a:t>DDA</a:t>
            </a:r>
            <a:endParaRPr lang="en-US" sz="4000" dirty="0"/>
          </a:p>
        </p:txBody>
      </p:sp>
    </p:spTree>
    <p:extLst>
      <p:ext uri="{BB962C8B-B14F-4D97-AF65-F5344CB8AC3E}">
        <p14:creationId xmlns:p14="http://schemas.microsoft.com/office/powerpoint/2010/main" val="1090118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a:xfrm>
            <a:off x="279400" y="763588"/>
            <a:ext cx="8736013" cy="974725"/>
          </a:xfrm>
        </p:spPr>
        <p:txBody>
          <a:bodyPr>
            <a:normAutofit fontScale="90000"/>
          </a:bodyPr>
          <a:lstStyle/>
          <a:p>
            <a:r>
              <a:rPr lang="en-US" altLang="en-US" sz="3200" b="1" dirty="0" smtClean="0"/>
              <a:t>Outflow: Customer and Background </a:t>
            </a:r>
            <a:br>
              <a:rPr lang="en-US" altLang="en-US" sz="3200" b="1" dirty="0" smtClean="0"/>
            </a:br>
            <a:r>
              <a:rPr lang="en-US" altLang="en-US" sz="3200" b="1" dirty="0" smtClean="0"/>
              <a:t>components of Demand</a:t>
            </a:r>
          </a:p>
        </p:txBody>
      </p:sp>
      <p:pic>
        <p:nvPicPr>
          <p:cNvPr id="3993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38313"/>
            <a:ext cx="8710613" cy="536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ttangolo 2"/>
          <p:cNvSpPr>
            <a:spLocks noChangeArrowheads="1"/>
          </p:cNvSpPr>
          <p:nvPr/>
        </p:nvSpPr>
        <p:spPr bwMode="auto">
          <a:xfrm>
            <a:off x="4789488" y="3321050"/>
            <a:ext cx="3679825"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panose="05000000000000000000" pitchFamily="2" charset="2"/>
              <a:buChar char="ü"/>
              <a:defRPr sz="2800">
                <a:solidFill>
                  <a:srgbClr val="0070C0"/>
                </a:solidFill>
                <a:latin typeface="Cambria" panose="02040503050406030204" pitchFamily="18" charset="0"/>
              </a:defRPr>
            </a:lvl1pPr>
            <a:lvl2pPr marL="742950" indent="-285750">
              <a:lnSpc>
                <a:spcPct val="90000"/>
              </a:lnSpc>
              <a:spcBef>
                <a:spcPts val="500"/>
              </a:spcBef>
              <a:buFont typeface="Wingdings" panose="05000000000000000000" pitchFamily="2" charset="2"/>
              <a:buChar char="ü"/>
              <a:defRPr sz="2400">
                <a:solidFill>
                  <a:srgbClr val="0070C0"/>
                </a:solidFill>
                <a:latin typeface="Cambria" panose="02040503050406030204" pitchFamily="18" charset="0"/>
              </a:defRPr>
            </a:lvl2pPr>
            <a:lvl3pPr marL="1143000" indent="-228600">
              <a:lnSpc>
                <a:spcPct val="90000"/>
              </a:lnSpc>
              <a:spcBef>
                <a:spcPts val="500"/>
              </a:spcBef>
              <a:buFont typeface="Wingdings" panose="05000000000000000000" pitchFamily="2" charset="2"/>
              <a:buChar char="ü"/>
              <a:defRPr sz="2000">
                <a:solidFill>
                  <a:srgbClr val="0070C0"/>
                </a:solidFill>
                <a:latin typeface="Cambria" panose="02040503050406030204" pitchFamily="18" charset="0"/>
              </a:defRPr>
            </a:lvl3pPr>
            <a:lvl4pPr marL="1600200" indent="-228600">
              <a:lnSpc>
                <a:spcPct val="90000"/>
              </a:lnSpc>
              <a:spcBef>
                <a:spcPts val="500"/>
              </a:spcBef>
              <a:buFont typeface="Wingdings" panose="05000000000000000000" pitchFamily="2" charset="2"/>
              <a:buChar char="ü"/>
              <a:defRPr>
                <a:solidFill>
                  <a:srgbClr val="0070C0"/>
                </a:solidFill>
                <a:latin typeface="Cambria" panose="02040503050406030204" pitchFamily="18" charset="0"/>
              </a:defRPr>
            </a:lvl4pPr>
            <a:lvl5pPr marL="2057400" indent="-228600">
              <a:lnSpc>
                <a:spcPct val="90000"/>
              </a:lnSpc>
              <a:spcBef>
                <a:spcPts val="500"/>
              </a:spcBef>
              <a:buFont typeface="Wingdings" panose="05000000000000000000" pitchFamily="2" charset="2"/>
              <a:buChar char="ü"/>
              <a:defRPr>
                <a:solidFill>
                  <a:srgbClr val="0070C0"/>
                </a:solidFill>
                <a:latin typeface="Cambria" panose="02040503050406030204" pitchFamily="18" charset="0"/>
              </a:defRPr>
            </a:lvl5pPr>
            <a:lvl6pPr marL="2514600" indent="-228600" eaLnBrk="0" fontAlgn="base" hangingPunct="0">
              <a:lnSpc>
                <a:spcPct val="90000"/>
              </a:lnSpc>
              <a:spcBef>
                <a:spcPts val="500"/>
              </a:spcBef>
              <a:spcAft>
                <a:spcPct val="0"/>
              </a:spcAft>
              <a:buFont typeface="Wingdings" panose="05000000000000000000" pitchFamily="2" charset="2"/>
              <a:buChar char="ü"/>
              <a:defRPr>
                <a:solidFill>
                  <a:srgbClr val="0070C0"/>
                </a:solidFill>
                <a:latin typeface="Cambria" panose="02040503050406030204" pitchFamily="18" charset="0"/>
              </a:defRPr>
            </a:lvl6pPr>
            <a:lvl7pPr marL="2971800" indent="-228600" eaLnBrk="0" fontAlgn="base" hangingPunct="0">
              <a:lnSpc>
                <a:spcPct val="90000"/>
              </a:lnSpc>
              <a:spcBef>
                <a:spcPts val="500"/>
              </a:spcBef>
              <a:spcAft>
                <a:spcPct val="0"/>
              </a:spcAft>
              <a:buFont typeface="Wingdings" panose="05000000000000000000" pitchFamily="2" charset="2"/>
              <a:buChar char="ü"/>
              <a:defRPr>
                <a:solidFill>
                  <a:srgbClr val="0070C0"/>
                </a:solidFill>
                <a:latin typeface="Cambria" panose="02040503050406030204" pitchFamily="18" charset="0"/>
              </a:defRPr>
            </a:lvl7pPr>
            <a:lvl8pPr marL="3429000" indent="-228600" eaLnBrk="0" fontAlgn="base" hangingPunct="0">
              <a:lnSpc>
                <a:spcPct val="90000"/>
              </a:lnSpc>
              <a:spcBef>
                <a:spcPts val="500"/>
              </a:spcBef>
              <a:spcAft>
                <a:spcPct val="0"/>
              </a:spcAft>
              <a:buFont typeface="Wingdings" panose="05000000000000000000" pitchFamily="2" charset="2"/>
              <a:buChar char="ü"/>
              <a:defRPr>
                <a:solidFill>
                  <a:srgbClr val="0070C0"/>
                </a:solidFill>
                <a:latin typeface="Cambria" panose="02040503050406030204" pitchFamily="18" charset="0"/>
              </a:defRPr>
            </a:lvl8pPr>
            <a:lvl9pPr marL="3886200" indent="-228600" eaLnBrk="0" fontAlgn="base" hangingPunct="0">
              <a:lnSpc>
                <a:spcPct val="90000"/>
              </a:lnSpc>
              <a:spcBef>
                <a:spcPts val="500"/>
              </a:spcBef>
              <a:spcAft>
                <a:spcPct val="0"/>
              </a:spcAft>
              <a:buFont typeface="Wingdings" panose="05000000000000000000" pitchFamily="2" charset="2"/>
              <a:buChar char="ü"/>
              <a:defRPr>
                <a:solidFill>
                  <a:srgbClr val="0070C0"/>
                </a:solidFill>
                <a:latin typeface="Cambria" panose="02040503050406030204" pitchFamily="18" charset="0"/>
              </a:defRPr>
            </a:lvl9pPr>
          </a:lstStyle>
          <a:p>
            <a:pPr>
              <a:lnSpc>
                <a:spcPct val="100000"/>
              </a:lnSpc>
              <a:spcBef>
                <a:spcPct val="0"/>
              </a:spcBef>
              <a:buFontTx/>
              <a:buNone/>
            </a:pPr>
            <a:r>
              <a:rPr lang="it-IT" altLang="it-IT" sz="1800" b="1">
                <a:solidFill>
                  <a:schemeClr val="tx1"/>
                </a:solidFill>
                <a:latin typeface="Calibri" panose="020F0502020204030204" pitchFamily="34" charset="0"/>
              </a:rPr>
              <a:t>Demand-Driven Analysis</a:t>
            </a:r>
          </a:p>
          <a:p>
            <a:pPr>
              <a:lnSpc>
                <a:spcPct val="100000"/>
              </a:lnSpc>
              <a:spcBef>
                <a:spcPct val="0"/>
              </a:spcBef>
              <a:buFontTx/>
              <a:buNone/>
            </a:pPr>
            <a:r>
              <a:rPr lang="it-IT" altLang="it-IT" sz="1800" b="1">
                <a:solidFill>
                  <a:schemeClr val="tx1"/>
                </a:solidFill>
                <a:latin typeface="Calibri" panose="020F0502020204030204" pitchFamily="34" charset="0"/>
              </a:rPr>
              <a:t>Constant «statistical» demand when the customers control the taps (i.e. sufficient residual pressure)</a:t>
            </a:r>
            <a:endParaRPr lang="en-US" altLang="it-IT" sz="1800" b="1">
              <a:solidFill>
                <a:schemeClr val="tx1"/>
              </a:solidFill>
              <a:latin typeface="Calibri" panose="020F0502020204030204" pitchFamily="34" charset="0"/>
            </a:endParaRPr>
          </a:p>
        </p:txBody>
      </p:sp>
      <p:sp>
        <p:nvSpPr>
          <p:cNvPr id="39941" name="Rettangolo 2"/>
          <p:cNvSpPr>
            <a:spLocks noChangeArrowheads="1"/>
          </p:cNvSpPr>
          <p:nvPr/>
        </p:nvSpPr>
        <p:spPr bwMode="auto">
          <a:xfrm>
            <a:off x="3489325" y="5664200"/>
            <a:ext cx="2600325"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panose="05000000000000000000" pitchFamily="2" charset="2"/>
              <a:buChar char="ü"/>
              <a:defRPr sz="2800">
                <a:solidFill>
                  <a:srgbClr val="0070C0"/>
                </a:solidFill>
                <a:latin typeface="Cambria" panose="02040503050406030204" pitchFamily="18" charset="0"/>
              </a:defRPr>
            </a:lvl1pPr>
            <a:lvl2pPr marL="742950" indent="-285750">
              <a:lnSpc>
                <a:spcPct val="90000"/>
              </a:lnSpc>
              <a:spcBef>
                <a:spcPts val="500"/>
              </a:spcBef>
              <a:buFont typeface="Wingdings" panose="05000000000000000000" pitchFamily="2" charset="2"/>
              <a:buChar char="ü"/>
              <a:defRPr sz="2400">
                <a:solidFill>
                  <a:srgbClr val="0070C0"/>
                </a:solidFill>
                <a:latin typeface="Cambria" panose="02040503050406030204" pitchFamily="18" charset="0"/>
              </a:defRPr>
            </a:lvl2pPr>
            <a:lvl3pPr marL="1143000" indent="-228600">
              <a:lnSpc>
                <a:spcPct val="90000"/>
              </a:lnSpc>
              <a:spcBef>
                <a:spcPts val="500"/>
              </a:spcBef>
              <a:buFont typeface="Wingdings" panose="05000000000000000000" pitchFamily="2" charset="2"/>
              <a:buChar char="ü"/>
              <a:defRPr sz="2000">
                <a:solidFill>
                  <a:srgbClr val="0070C0"/>
                </a:solidFill>
                <a:latin typeface="Cambria" panose="02040503050406030204" pitchFamily="18" charset="0"/>
              </a:defRPr>
            </a:lvl3pPr>
            <a:lvl4pPr marL="1600200" indent="-228600">
              <a:lnSpc>
                <a:spcPct val="90000"/>
              </a:lnSpc>
              <a:spcBef>
                <a:spcPts val="500"/>
              </a:spcBef>
              <a:buFont typeface="Wingdings" panose="05000000000000000000" pitchFamily="2" charset="2"/>
              <a:buChar char="ü"/>
              <a:defRPr>
                <a:solidFill>
                  <a:srgbClr val="0070C0"/>
                </a:solidFill>
                <a:latin typeface="Cambria" panose="02040503050406030204" pitchFamily="18" charset="0"/>
              </a:defRPr>
            </a:lvl4pPr>
            <a:lvl5pPr marL="2057400" indent="-228600">
              <a:lnSpc>
                <a:spcPct val="90000"/>
              </a:lnSpc>
              <a:spcBef>
                <a:spcPts val="500"/>
              </a:spcBef>
              <a:buFont typeface="Wingdings" panose="05000000000000000000" pitchFamily="2" charset="2"/>
              <a:buChar char="ü"/>
              <a:defRPr>
                <a:solidFill>
                  <a:srgbClr val="0070C0"/>
                </a:solidFill>
                <a:latin typeface="Cambria" panose="02040503050406030204" pitchFamily="18" charset="0"/>
              </a:defRPr>
            </a:lvl5pPr>
            <a:lvl6pPr marL="2514600" indent="-228600" eaLnBrk="0" fontAlgn="base" hangingPunct="0">
              <a:lnSpc>
                <a:spcPct val="90000"/>
              </a:lnSpc>
              <a:spcBef>
                <a:spcPts val="500"/>
              </a:spcBef>
              <a:spcAft>
                <a:spcPct val="0"/>
              </a:spcAft>
              <a:buFont typeface="Wingdings" panose="05000000000000000000" pitchFamily="2" charset="2"/>
              <a:buChar char="ü"/>
              <a:defRPr>
                <a:solidFill>
                  <a:srgbClr val="0070C0"/>
                </a:solidFill>
                <a:latin typeface="Cambria" panose="02040503050406030204" pitchFamily="18" charset="0"/>
              </a:defRPr>
            </a:lvl6pPr>
            <a:lvl7pPr marL="2971800" indent="-228600" eaLnBrk="0" fontAlgn="base" hangingPunct="0">
              <a:lnSpc>
                <a:spcPct val="90000"/>
              </a:lnSpc>
              <a:spcBef>
                <a:spcPts val="500"/>
              </a:spcBef>
              <a:spcAft>
                <a:spcPct val="0"/>
              </a:spcAft>
              <a:buFont typeface="Wingdings" panose="05000000000000000000" pitchFamily="2" charset="2"/>
              <a:buChar char="ü"/>
              <a:defRPr>
                <a:solidFill>
                  <a:srgbClr val="0070C0"/>
                </a:solidFill>
                <a:latin typeface="Cambria" panose="02040503050406030204" pitchFamily="18" charset="0"/>
              </a:defRPr>
            </a:lvl7pPr>
            <a:lvl8pPr marL="3429000" indent="-228600" eaLnBrk="0" fontAlgn="base" hangingPunct="0">
              <a:lnSpc>
                <a:spcPct val="90000"/>
              </a:lnSpc>
              <a:spcBef>
                <a:spcPts val="500"/>
              </a:spcBef>
              <a:spcAft>
                <a:spcPct val="0"/>
              </a:spcAft>
              <a:buFont typeface="Wingdings" panose="05000000000000000000" pitchFamily="2" charset="2"/>
              <a:buChar char="ü"/>
              <a:defRPr>
                <a:solidFill>
                  <a:srgbClr val="0070C0"/>
                </a:solidFill>
                <a:latin typeface="Cambria" panose="02040503050406030204" pitchFamily="18" charset="0"/>
              </a:defRPr>
            </a:lvl8pPr>
            <a:lvl9pPr marL="3886200" indent="-228600" eaLnBrk="0" fontAlgn="base" hangingPunct="0">
              <a:lnSpc>
                <a:spcPct val="90000"/>
              </a:lnSpc>
              <a:spcBef>
                <a:spcPts val="500"/>
              </a:spcBef>
              <a:spcAft>
                <a:spcPct val="0"/>
              </a:spcAft>
              <a:buFont typeface="Wingdings" panose="05000000000000000000" pitchFamily="2" charset="2"/>
              <a:buChar char="ü"/>
              <a:defRPr>
                <a:solidFill>
                  <a:srgbClr val="0070C0"/>
                </a:solidFill>
                <a:latin typeface="Cambria" panose="02040503050406030204" pitchFamily="18" charset="0"/>
              </a:defRPr>
            </a:lvl9pPr>
          </a:lstStyle>
          <a:p>
            <a:pPr>
              <a:lnSpc>
                <a:spcPct val="100000"/>
              </a:lnSpc>
              <a:spcBef>
                <a:spcPct val="0"/>
              </a:spcBef>
              <a:buFontTx/>
              <a:buNone/>
            </a:pPr>
            <a:r>
              <a:rPr lang="it-IT" altLang="it-IT" sz="1800" b="1">
                <a:solidFill>
                  <a:schemeClr val="tx1"/>
                </a:solidFill>
                <a:latin typeface="Calibri" panose="020F0502020204030204" pitchFamily="34" charset="0"/>
              </a:rPr>
              <a:t>Pressure-Driven Analysis</a:t>
            </a:r>
            <a:endParaRPr lang="en-US" altLang="it-IT" sz="1800" b="1">
              <a:solidFill>
                <a:schemeClr val="tx1"/>
              </a:solidFill>
              <a:latin typeface="Calibri" panose="020F0502020204030204" pitchFamily="34" charset="0"/>
            </a:endParaRPr>
          </a:p>
        </p:txBody>
      </p:sp>
      <p:sp>
        <p:nvSpPr>
          <p:cNvPr id="39942" name="Rettangolo 2"/>
          <p:cNvSpPr>
            <a:spLocks noChangeArrowheads="1"/>
          </p:cNvSpPr>
          <p:nvPr/>
        </p:nvSpPr>
        <p:spPr bwMode="auto">
          <a:xfrm>
            <a:off x="1916113" y="3765550"/>
            <a:ext cx="2689225" cy="923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panose="05000000000000000000" pitchFamily="2" charset="2"/>
              <a:buChar char="ü"/>
              <a:defRPr sz="2800">
                <a:solidFill>
                  <a:srgbClr val="0070C0"/>
                </a:solidFill>
                <a:latin typeface="Cambria" panose="02040503050406030204" pitchFamily="18" charset="0"/>
              </a:defRPr>
            </a:lvl1pPr>
            <a:lvl2pPr marL="742950" indent="-285750">
              <a:lnSpc>
                <a:spcPct val="90000"/>
              </a:lnSpc>
              <a:spcBef>
                <a:spcPts val="500"/>
              </a:spcBef>
              <a:buFont typeface="Wingdings" panose="05000000000000000000" pitchFamily="2" charset="2"/>
              <a:buChar char="ü"/>
              <a:defRPr sz="2400">
                <a:solidFill>
                  <a:srgbClr val="0070C0"/>
                </a:solidFill>
                <a:latin typeface="Cambria" panose="02040503050406030204" pitchFamily="18" charset="0"/>
              </a:defRPr>
            </a:lvl2pPr>
            <a:lvl3pPr marL="1143000" indent="-228600">
              <a:lnSpc>
                <a:spcPct val="90000"/>
              </a:lnSpc>
              <a:spcBef>
                <a:spcPts val="500"/>
              </a:spcBef>
              <a:buFont typeface="Wingdings" panose="05000000000000000000" pitchFamily="2" charset="2"/>
              <a:buChar char="ü"/>
              <a:defRPr sz="2000">
                <a:solidFill>
                  <a:srgbClr val="0070C0"/>
                </a:solidFill>
                <a:latin typeface="Cambria" panose="02040503050406030204" pitchFamily="18" charset="0"/>
              </a:defRPr>
            </a:lvl3pPr>
            <a:lvl4pPr marL="1600200" indent="-228600">
              <a:lnSpc>
                <a:spcPct val="90000"/>
              </a:lnSpc>
              <a:spcBef>
                <a:spcPts val="500"/>
              </a:spcBef>
              <a:buFont typeface="Wingdings" panose="05000000000000000000" pitchFamily="2" charset="2"/>
              <a:buChar char="ü"/>
              <a:defRPr>
                <a:solidFill>
                  <a:srgbClr val="0070C0"/>
                </a:solidFill>
                <a:latin typeface="Cambria" panose="02040503050406030204" pitchFamily="18" charset="0"/>
              </a:defRPr>
            </a:lvl4pPr>
            <a:lvl5pPr marL="2057400" indent="-228600">
              <a:lnSpc>
                <a:spcPct val="90000"/>
              </a:lnSpc>
              <a:spcBef>
                <a:spcPts val="500"/>
              </a:spcBef>
              <a:buFont typeface="Wingdings" panose="05000000000000000000" pitchFamily="2" charset="2"/>
              <a:buChar char="ü"/>
              <a:defRPr>
                <a:solidFill>
                  <a:srgbClr val="0070C0"/>
                </a:solidFill>
                <a:latin typeface="Cambria" panose="02040503050406030204" pitchFamily="18" charset="0"/>
              </a:defRPr>
            </a:lvl5pPr>
            <a:lvl6pPr marL="2514600" indent="-228600" eaLnBrk="0" fontAlgn="base" hangingPunct="0">
              <a:lnSpc>
                <a:spcPct val="90000"/>
              </a:lnSpc>
              <a:spcBef>
                <a:spcPts val="500"/>
              </a:spcBef>
              <a:spcAft>
                <a:spcPct val="0"/>
              </a:spcAft>
              <a:buFont typeface="Wingdings" panose="05000000000000000000" pitchFamily="2" charset="2"/>
              <a:buChar char="ü"/>
              <a:defRPr>
                <a:solidFill>
                  <a:srgbClr val="0070C0"/>
                </a:solidFill>
                <a:latin typeface="Cambria" panose="02040503050406030204" pitchFamily="18" charset="0"/>
              </a:defRPr>
            </a:lvl6pPr>
            <a:lvl7pPr marL="2971800" indent="-228600" eaLnBrk="0" fontAlgn="base" hangingPunct="0">
              <a:lnSpc>
                <a:spcPct val="90000"/>
              </a:lnSpc>
              <a:spcBef>
                <a:spcPts val="500"/>
              </a:spcBef>
              <a:spcAft>
                <a:spcPct val="0"/>
              </a:spcAft>
              <a:buFont typeface="Wingdings" panose="05000000000000000000" pitchFamily="2" charset="2"/>
              <a:buChar char="ü"/>
              <a:defRPr>
                <a:solidFill>
                  <a:srgbClr val="0070C0"/>
                </a:solidFill>
                <a:latin typeface="Cambria" panose="02040503050406030204" pitchFamily="18" charset="0"/>
              </a:defRPr>
            </a:lvl7pPr>
            <a:lvl8pPr marL="3429000" indent="-228600" eaLnBrk="0" fontAlgn="base" hangingPunct="0">
              <a:lnSpc>
                <a:spcPct val="90000"/>
              </a:lnSpc>
              <a:spcBef>
                <a:spcPts val="500"/>
              </a:spcBef>
              <a:spcAft>
                <a:spcPct val="0"/>
              </a:spcAft>
              <a:buFont typeface="Wingdings" panose="05000000000000000000" pitchFamily="2" charset="2"/>
              <a:buChar char="ü"/>
              <a:defRPr>
                <a:solidFill>
                  <a:srgbClr val="0070C0"/>
                </a:solidFill>
                <a:latin typeface="Cambria" panose="02040503050406030204" pitchFamily="18" charset="0"/>
              </a:defRPr>
            </a:lvl8pPr>
            <a:lvl9pPr marL="3886200" indent="-228600" eaLnBrk="0" fontAlgn="base" hangingPunct="0">
              <a:lnSpc>
                <a:spcPct val="90000"/>
              </a:lnSpc>
              <a:spcBef>
                <a:spcPts val="500"/>
              </a:spcBef>
              <a:spcAft>
                <a:spcPct val="0"/>
              </a:spcAft>
              <a:buFont typeface="Wingdings" panose="05000000000000000000" pitchFamily="2" charset="2"/>
              <a:buChar char="ü"/>
              <a:defRPr>
                <a:solidFill>
                  <a:srgbClr val="0070C0"/>
                </a:solidFill>
                <a:latin typeface="Cambria" panose="02040503050406030204" pitchFamily="18" charset="0"/>
              </a:defRPr>
            </a:lvl9pPr>
          </a:lstStyle>
          <a:p>
            <a:pPr>
              <a:lnSpc>
                <a:spcPct val="100000"/>
              </a:lnSpc>
              <a:spcBef>
                <a:spcPct val="0"/>
              </a:spcBef>
              <a:buFontTx/>
              <a:buNone/>
            </a:pPr>
            <a:r>
              <a:rPr lang="it-IT" altLang="it-IT" sz="1800" b="1">
                <a:solidFill>
                  <a:schemeClr val="tx1"/>
                </a:solidFill>
                <a:latin typeface="Calibri" panose="020F0502020204030204" pitchFamily="34" charset="0"/>
              </a:rPr>
              <a:t>Pressure-Driven Analysis</a:t>
            </a:r>
          </a:p>
          <a:p>
            <a:pPr>
              <a:lnSpc>
                <a:spcPct val="100000"/>
              </a:lnSpc>
              <a:spcBef>
                <a:spcPct val="0"/>
              </a:spcBef>
              <a:buFontTx/>
              <a:buNone/>
            </a:pPr>
            <a:r>
              <a:rPr lang="it-IT" altLang="it-IT" sz="1800" b="1">
                <a:solidFill>
                  <a:schemeClr val="tx1"/>
                </a:solidFill>
                <a:latin typeface="Calibri" panose="020F0502020204030204" pitchFamily="34" charset="0"/>
              </a:rPr>
              <a:t>Torricelli Law when taps are fully opened</a:t>
            </a:r>
            <a:endParaRPr lang="en-US" altLang="it-IT" sz="1800" b="1">
              <a:solidFill>
                <a:schemeClr val="tx1"/>
              </a:solidFill>
              <a:latin typeface="Calibri" panose="020F0502020204030204" pitchFamily="34" charset="0"/>
            </a:endParaRPr>
          </a:p>
        </p:txBody>
      </p:sp>
      <p:sp>
        <p:nvSpPr>
          <p:cNvPr id="39943" name="Rettangolo 2"/>
          <p:cNvSpPr>
            <a:spLocks noChangeArrowheads="1"/>
          </p:cNvSpPr>
          <p:nvPr/>
        </p:nvSpPr>
        <p:spPr bwMode="auto">
          <a:xfrm>
            <a:off x="3489325" y="2724150"/>
            <a:ext cx="2600325"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panose="05000000000000000000" pitchFamily="2" charset="2"/>
              <a:buChar char="ü"/>
              <a:defRPr sz="2800">
                <a:solidFill>
                  <a:srgbClr val="0070C0"/>
                </a:solidFill>
                <a:latin typeface="Cambria" panose="02040503050406030204" pitchFamily="18" charset="0"/>
              </a:defRPr>
            </a:lvl1pPr>
            <a:lvl2pPr marL="742950" indent="-285750">
              <a:lnSpc>
                <a:spcPct val="90000"/>
              </a:lnSpc>
              <a:spcBef>
                <a:spcPts val="500"/>
              </a:spcBef>
              <a:buFont typeface="Wingdings" panose="05000000000000000000" pitchFamily="2" charset="2"/>
              <a:buChar char="ü"/>
              <a:defRPr sz="2400">
                <a:solidFill>
                  <a:srgbClr val="0070C0"/>
                </a:solidFill>
                <a:latin typeface="Cambria" panose="02040503050406030204" pitchFamily="18" charset="0"/>
              </a:defRPr>
            </a:lvl2pPr>
            <a:lvl3pPr marL="1143000" indent="-228600">
              <a:lnSpc>
                <a:spcPct val="90000"/>
              </a:lnSpc>
              <a:spcBef>
                <a:spcPts val="500"/>
              </a:spcBef>
              <a:buFont typeface="Wingdings" panose="05000000000000000000" pitchFamily="2" charset="2"/>
              <a:buChar char="ü"/>
              <a:defRPr sz="2000">
                <a:solidFill>
                  <a:srgbClr val="0070C0"/>
                </a:solidFill>
                <a:latin typeface="Cambria" panose="02040503050406030204" pitchFamily="18" charset="0"/>
              </a:defRPr>
            </a:lvl3pPr>
            <a:lvl4pPr marL="1600200" indent="-228600">
              <a:lnSpc>
                <a:spcPct val="90000"/>
              </a:lnSpc>
              <a:spcBef>
                <a:spcPts val="500"/>
              </a:spcBef>
              <a:buFont typeface="Wingdings" panose="05000000000000000000" pitchFamily="2" charset="2"/>
              <a:buChar char="ü"/>
              <a:defRPr>
                <a:solidFill>
                  <a:srgbClr val="0070C0"/>
                </a:solidFill>
                <a:latin typeface="Cambria" panose="02040503050406030204" pitchFamily="18" charset="0"/>
              </a:defRPr>
            </a:lvl4pPr>
            <a:lvl5pPr marL="2057400" indent="-228600">
              <a:lnSpc>
                <a:spcPct val="90000"/>
              </a:lnSpc>
              <a:spcBef>
                <a:spcPts val="500"/>
              </a:spcBef>
              <a:buFont typeface="Wingdings" panose="05000000000000000000" pitchFamily="2" charset="2"/>
              <a:buChar char="ü"/>
              <a:defRPr>
                <a:solidFill>
                  <a:srgbClr val="0070C0"/>
                </a:solidFill>
                <a:latin typeface="Cambria" panose="02040503050406030204" pitchFamily="18" charset="0"/>
              </a:defRPr>
            </a:lvl5pPr>
            <a:lvl6pPr marL="2514600" indent="-228600" eaLnBrk="0" fontAlgn="base" hangingPunct="0">
              <a:lnSpc>
                <a:spcPct val="90000"/>
              </a:lnSpc>
              <a:spcBef>
                <a:spcPts val="500"/>
              </a:spcBef>
              <a:spcAft>
                <a:spcPct val="0"/>
              </a:spcAft>
              <a:buFont typeface="Wingdings" panose="05000000000000000000" pitchFamily="2" charset="2"/>
              <a:buChar char="ü"/>
              <a:defRPr>
                <a:solidFill>
                  <a:srgbClr val="0070C0"/>
                </a:solidFill>
                <a:latin typeface="Cambria" panose="02040503050406030204" pitchFamily="18" charset="0"/>
              </a:defRPr>
            </a:lvl6pPr>
            <a:lvl7pPr marL="2971800" indent="-228600" eaLnBrk="0" fontAlgn="base" hangingPunct="0">
              <a:lnSpc>
                <a:spcPct val="90000"/>
              </a:lnSpc>
              <a:spcBef>
                <a:spcPts val="500"/>
              </a:spcBef>
              <a:spcAft>
                <a:spcPct val="0"/>
              </a:spcAft>
              <a:buFont typeface="Wingdings" panose="05000000000000000000" pitchFamily="2" charset="2"/>
              <a:buChar char="ü"/>
              <a:defRPr>
                <a:solidFill>
                  <a:srgbClr val="0070C0"/>
                </a:solidFill>
                <a:latin typeface="Cambria" panose="02040503050406030204" pitchFamily="18" charset="0"/>
              </a:defRPr>
            </a:lvl7pPr>
            <a:lvl8pPr marL="3429000" indent="-228600" eaLnBrk="0" fontAlgn="base" hangingPunct="0">
              <a:lnSpc>
                <a:spcPct val="90000"/>
              </a:lnSpc>
              <a:spcBef>
                <a:spcPts val="500"/>
              </a:spcBef>
              <a:spcAft>
                <a:spcPct val="0"/>
              </a:spcAft>
              <a:buFont typeface="Wingdings" panose="05000000000000000000" pitchFamily="2" charset="2"/>
              <a:buChar char="ü"/>
              <a:defRPr>
                <a:solidFill>
                  <a:srgbClr val="0070C0"/>
                </a:solidFill>
                <a:latin typeface="Cambria" panose="02040503050406030204" pitchFamily="18" charset="0"/>
              </a:defRPr>
            </a:lvl8pPr>
            <a:lvl9pPr marL="3886200" indent="-228600" eaLnBrk="0" fontAlgn="base" hangingPunct="0">
              <a:lnSpc>
                <a:spcPct val="90000"/>
              </a:lnSpc>
              <a:spcBef>
                <a:spcPts val="500"/>
              </a:spcBef>
              <a:spcAft>
                <a:spcPct val="0"/>
              </a:spcAft>
              <a:buFont typeface="Wingdings" panose="05000000000000000000" pitchFamily="2" charset="2"/>
              <a:buChar char="ü"/>
              <a:defRPr>
                <a:solidFill>
                  <a:srgbClr val="0070C0"/>
                </a:solidFill>
                <a:latin typeface="Cambria" panose="02040503050406030204" pitchFamily="18" charset="0"/>
              </a:defRPr>
            </a:lvl9pPr>
          </a:lstStyle>
          <a:p>
            <a:pPr>
              <a:lnSpc>
                <a:spcPct val="100000"/>
              </a:lnSpc>
              <a:spcBef>
                <a:spcPct val="0"/>
              </a:spcBef>
              <a:buFontTx/>
              <a:buNone/>
            </a:pPr>
            <a:r>
              <a:rPr lang="it-IT" altLang="it-IT" sz="1800" b="1">
                <a:solidFill>
                  <a:schemeClr val="tx1"/>
                </a:solidFill>
                <a:latin typeface="Calibri" panose="020F0502020204030204" pitchFamily="34" charset="0"/>
              </a:rPr>
              <a:t>Pressure-Driven Analysis</a:t>
            </a:r>
            <a:endParaRPr lang="en-US" altLang="it-IT" sz="1800" b="1">
              <a:solidFill>
                <a:schemeClr val="tx1"/>
              </a:solidFill>
              <a:latin typeface="Calibri" panose="020F0502020204030204" pitchFamily="34" charset="0"/>
            </a:endParaRPr>
          </a:p>
        </p:txBody>
      </p:sp>
      <p:sp>
        <p:nvSpPr>
          <p:cNvPr id="8" name="Titolo 1"/>
          <p:cNvSpPr txBox="1">
            <a:spLocks/>
          </p:cNvSpPr>
          <p:nvPr/>
        </p:nvSpPr>
        <p:spPr bwMode="auto">
          <a:xfrm>
            <a:off x="582613" y="275436"/>
            <a:ext cx="7886700" cy="506412"/>
          </a:xfrm>
          <a:prstGeom prst="rect">
            <a:avLst/>
          </a:prstGeom>
          <a:extLst/>
        </p:spPr>
        <p:txBody>
          <a:bodyPr vert="horz" lIns="0" rIns="0" bIns="0" anchor="b">
            <a:noAutofit/>
          </a:bodyPr>
          <a:lstStyle>
            <a:lvl1pPr algn="ctr">
              <a:spcBef>
                <a:spcPct val="0"/>
              </a:spcBef>
              <a:buNone/>
              <a:defRPr kumimoji="0" sz="4000" b="1">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en-GB" altLang="en-US" dirty="0"/>
              <a:t>Total Outflow</a:t>
            </a:r>
            <a:endParaRPr lang="it-IT" altLang="en-US" dirty="0"/>
          </a:p>
        </p:txBody>
      </p:sp>
    </p:spTree>
    <p:extLst>
      <p:ext uri="{BB962C8B-B14F-4D97-AF65-F5344CB8AC3E}">
        <p14:creationId xmlns:p14="http://schemas.microsoft.com/office/powerpoint/2010/main" val="78774754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idx="4294967295"/>
          </p:nvPr>
        </p:nvSpPr>
        <p:spPr>
          <a:xfrm>
            <a:off x="0" y="908719"/>
            <a:ext cx="4139952" cy="864097"/>
          </a:xfrm>
        </p:spPr>
        <p:txBody>
          <a:bodyPr>
            <a:normAutofit fontScale="90000"/>
          </a:bodyPr>
          <a:lstStyle/>
          <a:p>
            <a:r>
              <a:rPr lang="it-IT" dirty="0" smtClean="0"/>
              <a:t>EPANET</a:t>
            </a:r>
            <a:br>
              <a:rPr lang="it-IT" dirty="0" smtClean="0"/>
            </a:br>
            <a:r>
              <a:rPr lang="it-IT" sz="2400" dirty="0" smtClean="0"/>
              <a:t>(and EPANET-</a:t>
            </a:r>
            <a:r>
              <a:rPr lang="it-IT" sz="2400" dirty="0" err="1" smtClean="0"/>
              <a:t>based</a:t>
            </a:r>
            <a:r>
              <a:rPr lang="it-IT" sz="2400" dirty="0" smtClean="0"/>
              <a:t> </a:t>
            </a:r>
            <a:r>
              <a:rPr lang="it-IT" sz="2400" dirty="0" err="1" smtClean="0"/>
              <a:t>softwares</a:t>
            </a:r>
            <a:r>
              <a:rPr lang="it-IT" sz="2400" dirty="0" smtClean="0"/>
              <a:t>)</a:t>
            </a:r>
            <a:endParaRPr lang="it-IT" sz="2400" dirty="0"/>
          </a:p>
        </p:txBody>
      </p:sp>
      <p:sp>
        <p:nvSpPr>
          <p:cNvPr id="5" name="Titolo 1"/>
          <p:cNvSpPr txBox="1">
            <a:spLocks/>
          </p:cNvSpPr>
          <p:nvPr/>
        </p:nvSpPr>
        <p:spPr>
          <a:xfrm>
            <a:off x="6012160" y="977528"/>
            <a:ext cx="2232248" cy="507255"/>
          </a:xfrm>
          <a:prstGeom prst="rect">
            <a:avLst/>
          </a:prstGeom>
        </p:spPr>
        <p:txBody>
          <a:bodyPr vert="horz" lIns="0" rIns="0" bIns="0" anchor="b">
            <a:normAutofit fontScale="97500" lnSpcReduction="100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err="1" smtClean="0"/>
              <a:t>WDNetXL</a:t>
            </a:r>
            <a:endParaRPr lang="it-IT" dirty="0"/>
          </a:p>
        </p:txBody>
      </p:sp>
      <p:sp>
        <p:nvSpPr>
          <p:cNvPr id="6" name="Rettangolo 5"/>
          <p:cNvSpPr/>
          <p:nvPr/>
        </p:nvSpPr>
        <p:spPr>
          <a:xfrm>
            <a:off x="211179" y="1887972"/>
            <a:ext cx="3456384" cy="430887"/>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ea typeface="Calibri" panose="020F0502020204030204" pitchFamily="34" charset="0"/>
                <a:cs typeface="Times New Roman" panose="02020603050405020304" pitchFamily="18" charset="0"/>
              </a:rPr>
              <a:t>Demand-driven analysis</a:t>
            </a:r>
            <a:endParaRPr lang="en-GB" sz="2200" dirty="0"/>
          </a:p>
        </p:txBody>
      </p:sp>
      <p:sp>
        <p:nvSpPr>
          <p:cNvPr id="7" name="Titolo 1"/>
          <p:cNvSpPr txBox="1">
            <a:spLocks/>
          </p:cNvSpPr>
          <p:nvPr/>
        </p:nvSpPr>
        <p:spPr>
          <a:xfrm>
            <a:off x="4211960" y="880047"/>
            <a:ext cx="936104" cy="556019"/>
          </a:xfrm>
          <a:prstGeom prst="rect">
            <a:avLst/>
          </a:prstGeom>
        </p:spPr>
        <p:txBody>
          <a:bodyPr vert="horz" lIns="0" rIns="0" bIns="0" anchor="b">
            <a:normAutofit fontScale="975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a:t>v</a:t>
            </a:r>
            <a:r>
              <a:rPr lang="it-IT" dirty="0" smtClean="0"/>
              <a:t>s.</a:t>
            </a:r>
            <a:endParaRPr lang="it-IT" dirty="0"/>
          </a:p>
        </p:txBody>
      </p:sp>
      <p:sp>
        <p:nvSpPr>
          <p:cNvPr id="8" name="Rettangolo 7"/>
          <p:cNvSpPr/>
          <p:nvPr/>
        </p:nvSpPr>
        <p:spPr>
          <a:xfrm>
            <a:off x="4788024" y="1861078"/>
            <a:ext cx="3456384" cy="1107996"/>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ea typeface="Calibri" panose="020F0502020204030204" pitchFamily="34" charset="0"/>
                <a:cs typeface="Times New Roman" panose="02020603050405020304" pitchFamily="18" charset="0"/>
              </a:rPr>
              <a:t>Demand-driven analysis</a:t>
            </a:r>
          </a:p>
          <a:p>
            <a:pPr marL="285750" indent="-285750">
              <a:buFont typeface="Arial" panose="020B0604020202020204" pitchFamily="34" charset="0"/>
              <a:buChar char="•"/>
            </a:pPr>
            <a:r>
              <a:rPr lang="it-IT" sz="2200" dirty="0">
                <a:latin typeface="Cambria" panose="02040503050406030204" pitchFamily="18" charset="0"/>
                <a:ea typeface="Calibri" panose="020F0502020204030204" pitchFamily="34" charset="0"/>
                <a:cs typeface="Times New Roman" panose="02020603050405020304" pitchFamily="18" charset="0"/>
              </a:rPr>
              <a:t>Pressure-</a:t>
            </a:r>
            <a:r>
              <a:rPr lang="it-IT" sz="2200" dirty="0" err="1">
                <a:latin typeface="Cambria" panose="02040503050406030204" pitchFamily="18" charset="0"/>
                <a:ea typeface="Calibri" panose="020F0502020204030204" pitchFamily="34" charset="0"/>
                <a:cs typeface="Times New Roman" panose="02020603050405020304" pitchFamily="18" charset="0"/>
              </a:rPr>
              <a:t>driven</a:t>
            </a:r>
            <a:r>
              <a:rPr lang="it-IT" sz="2200" dirty="0">
                <a:latin typeface="Cambria" panose="02040503050406030204" pitchFamily="18" charset="0"/>
                <a:ea typeface="Calibri" panose="020F0502020204030204" pitchFamily="34" charset="0"/>
                <a:cs typeface="Times New Roman" panose="02020603050405020304" pitchFamily="18" charset="0"/>
              </a:rPr>
              <a:t> </a:t>
            </a:r>
            <a:r>
              <a:rPr lang="it-IT" sz="2200" dirty="0" err="1">
                <a:latin typeface="Cambria" panose="02040503050406030204" pitchFamily="18" charset="0"/>
                <a:ea typeface="Calibri" panose="020F0502020204030204" pitchFamily="34" charset="0"/>
                <a:cs typeface="Times New Roman" panose="02020603050405020304" pitchFamily="18" charset="0"/>
              </a:rPr>
              <a:t>analysis</a:t>
            </a:r>
            <a:endParaRPr lang="it-IT" sz="2200" dirty="0">
              <a:latin typeface="Cambria" panose="020405030504060302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2200" dirty="0"/>
          </a:p>
        </p:txBody>
      </p:sp>
      <p:cxnSp>
        <p:nvCxnSpPr>
          <p:cNvPr id="10" name="Connettore 1 9"/>
          <p:cNvCxnSpPr/>
          <p:nvPr/>
        </p:nvCxnSpPr>
        <p:spPr>
          <a:xfrm>
            <a:off x="4610944" y="1843260"/>
            <a:ext cx="0" cy="48261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182960" y="2727962"/>
            <a:ext cx="4427985" cy="769441"/>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cs typeface="Times New Roman" panose="02020603050405020304" pitchFamily="18" charset="0"/>
              </a:rPr>
              <a:t>Representation of leakages as free orifices (</a:t>
            </a:r>
            <a:r>
              <a:rPr lang="en-US" sz="2200" i="1" dirty="0" smtClean="0">
                <a:latin typeface="Cambria" panose="02040503050406030204" pitchFamily="18" charset="0"/>
                <a:cs typeface="Times New Roman" panose="02020603050405020304" pitchFamily="18" charset="0"/>
              </a:rPr>
              <a:t>hydrants</a:t>
            </a:r>
            <a:r>
              <a:rPr lang="en-US" sz="2200" dirty="0" smtClean="0">
                <a:latin typeface="Cambria" panose="02040503050406030204" pitchFamily="18" charset="0"/>
                <a:cs typeface="Times New Roman" panose="02020603050405020304" pitchFamily="18" charset="0"/>
              </a:rPr>
              <a:t>) at node </a:t>
            </a:r>
            <a:endParaRPr lang="en-GB" sz="2200" dirty="0"/>
          </a:p>
        </p:txBody>
      </p:sp>
      <p:sp>
        <p:nvSpPr>
          <p:cNvPr id="13" name="Rettangolo 12"/>
          <p:cNvSpPr/>
          <p:nvPr/>
        </p:nvSpPr>
        <p:spPr>
          <a:xfrm>
            <a:off x="4788024" y="2751826"/>
            <a:ext cx="4320480" cy="1969770"/>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cs typeface="Times New Roman" panose="02020603050405020304" pitchFamily="18" charset="0"/>
              </a:rPr>
              <a:t>Representation of:</a:t>
            </a:r>
          </a:p>
          <a:p>
            <a:pPr marL="800100" lvl="1" indent="-342900">
              <a:buFont typeface="Wingdings" panose="05000000000000000000" pitchFamily="2" charset="2"/>
              <a:buChar char="ü"/>
            </a:pPr>
            <a:r>
              <a:rPr lang="en-US" sz="2000" dirty="0">
                <a:latin typeface="Cambria" panose="02040503050406030204" pitchFamily="18" charset="0"/>
                <a:cs typeface="Times New Roman" panose="02020603050405020304" pitchFamily="18" charset="0"/>
              </a:rPr>
              <a:t>B</a:t>
            </a:r>
            <a:r>
              <a:rPr lang="en-US" sz="2000" dirty="0" smtClean="0">
                <a:latin typeface="Cambria" panose="02040503050406030204" pitchFamily="18" charset="0"/>
                <a:cs typeface="Times New Roman" panose="02020603050405020304" pitchFamily="18" charset="0"/>
              </a:rPr>
              <a:t>ursts leakages as free orifices at node</a:t>
            </a:r>
          </a:p>
          <a:p>
            <a:pPr marL="800100" lvl="1" indent="-342900">
              <a:buFont typeface="Wingdings" panose="05000000000000000000" pitchFamily="2" charset="2"/>
              <a:buChar char="ü"/>
            </a:pPr>
            <a:r>
              <a:rPr lang="en-US" sz="2000" dirty="0" smtClean="0">
                <a:latin typeface="Cambria" panose="02040503050406030204" pitchFamily="18" charset="0"/>
                <a:cs typeface="Times New Roman" panose="02020603050405020304" pitchFamily="18" charset="0"/>
              </a:rPr>
              <a:t>Background and unreported leakages distributed along pipes</a:t>
            </a:r>
            <a:endParaRPr lang="en-GB" sz="2000" dirty="0"/>
          </a:p>
        </p:txBody>
      </p:sp>
      <p:sp>
        <p:nvSpPr>
          <p:cNvPr id="14" name="Rettangolo 13"/>
          <p:cNvSpPr/>
          <p:nvPr/>
        </p:nvSpPr>
        <p:spPr>
          <a:xfrm>
            <a:off x="179512" y="4790562"/>
            <a:ext cx="4176464" cy="769441"/>
          </a:xfrm>
          <a:prstGeom prst="rect">
            <a:avLst/>
          </a:prstGeom>
        </p:spPr>
        <p:txBody>
          <a:bodyPr wrap="square">
            <a:spAutoFit/>
          </a:bodyPr>
          <a:lstStyle/>
          <a:p>
            <a:pPr marL="285750" indent="-285750">
              <a:buFont typeface="Arial" panose="020B0604020202020204" pitchFamily="34" charset="0"/>
              <a:buChar char="•"/>
            </a:pPr>
            <a:r>
              <a:rPr lang="en-US" sz="2200" dirty="0" smtClean="0">
                <a:solidFill>
                  <a:srgbClr val="FF0000"/>
                </a:solidFill>
                <a:latin typeface="Cambria" panose="02040503050406030204" pitchFamily="18" charset="0"/>
                <a:ea typeface="Calibri" panose="020F0502020204030204" pitchFamily="34" charset="0"/>
                <a:cs typeface="Times New Roman" panose="02020603050405020304" pitchFamily="18" charset="0"/>
              </a:rPr>
              <a:t>No other “customized” types of water demand </a:t>
            </a:r>
            <a:endParaRPr lang="en-GB" sz="2200" dirty="0">
              <a:solidFill>
                <a:srgbClr val="FF0000"/>
              </a:solidFill>
            </a:endParaRPr>
          </a:p>
        </p:txBody>
      </p:sp>
      <p:sp>
        <p:nvSpPr>
          <p:cNvPr id="15" name="Rettangolo 14"/>
          <p:cNvSpPr/>
          <p:nvPr/>
        </p:nvSpPr>
        <p:spPr>
          <a:xfrm>
            <a:off x="4932040" y="4769275"/>
            <a:ext cx="3456384" cy="1107996"/>
          </a:xfrm>
          <a:prstGeom prst="rect">
            <a:avLst/>
          </a:prstGeom>
        </p:spPr>
        <p:txBody>
          <a:bodyPr wrap="square">
            <a:spAutoFit/>
          </a:bodyPr>
          <a:lstStyle/>
          <a:p>
            <a:pPr marL="285750" indent="-285750">
              <a:buFont typeface="Arial" panose="020B0604020202020204" pitchFamily="34" charset="0"/>
              <a:buChar char="•"/>
            </a:pPr>
            <a:r>
              <a:rPr lang="en-US" sz="2200" dirty="0" smtClean="0">
                <a:solidFill>
                  <a:srgbClr val="FF0000"/>
                </a:solidFill>
                <a:latin typeface="Cambria" panose="02040503050406030204" pitchFamily="18" charset="0"/>
                <a:ea typeface="Calibri" panose="020F0502020204030204" pitchFamily="34" charset="0"/>
                <a:cs typeface="Times New Roman" panose="02020603050405020304" pitchFamily="18" charset="0"/>
              </a:rPr>
              <a:t>Multi-floor </a:t>
            </a:r>
            <a:r>
              <a:rPr lang="en-US" sz="2200" dirty="0">
                <a:solidFill>
                  <a:srgbClr val="FF0000"/>
                </a:solidFill>
                <a:latin typeface="Cambria" panose="02040503050406030204" pitchFamily="18" charset="0"/>
                <a:ea typeface="Calibri" panose="020F0502020204030204" pitchFamily="34" charset="0"/>
                <a:cs typeface="Times New Roman" panose="02020603050405020304" pitchFamily="18" charset="0"/>
              </a:rPr>
              <a:t>buildings</a:t>
            </a:r>
          </a:p>
          <a:p>
            <a:pPr marL="285750" indent="-285750">
              <a:buFont typeface="Arial" panose="020B0604020202020204" pitchFamily="34" charset="0"/>
              <a:buChar char="•"/>
            </a:pPr>
            <a:r>
              <a:rPr lang="it-IT" sz="2200" dirty="0">
                <a:solidFill>
                  <a:srgbClr val="FF0000"/>
                </a:solidFill>
                <a:latin typeface="Cambria" panose="02040503050406030204" pitchFamily="18" charset="0"/>
                <a:ea typeface="Calibri" panose="020F0502020204030204" pitchFamily="34" charset="0"/>
                <a:cs typeface="Times New Roman" panose="02020603050405020304" pitchFamily="18" charset="0"/>
              </a:rPr>
              <a:t>Private «in-line» tanks</a:t>
            </a:r>
          </a:p>
          <a:p>
            <a:pPr marL="285750" indent="-285750">
              <a:buFont typeface="Arial" panose="020B0604020202020204" pitchFamily="34" charset="0"/>
              <a:buChar char="•"/>
            </a:pPr>
            <a:endParaRPr lang="en-GB" sz="2200" dirty="0">
              <a:solidFill>
                <a:srgbClr val="FF0000"/>
              </a:solidFill>
            </a:endParaRPr>
          </a:p>
        </p:txBody>
      </p:sp>
      <p:sp>
        <p:nvSpPr>
          <p:cNvPr id="18" name="Rettangolo 17"/>
          <p:cNvSpPr/>
          <p:nvPr/>
        </p:nvSpPr>
        <p:spPr>
          <a:xfrm>
            <a:off x="270294" y="-54634"/>
            <a:ext cx="8681301" cy="1077218"/>
          </a:xfrm>
          <a:prstGeom prst="rect">
            <a:avLst/>
          </a:prstGeom>
        </p:spPr>
        <p:txBody>
          <a:bodyPr wrap="square">
            <a:spAutoFit/>
          </a:bodyPr>
          <a:lstStyle/>
          <a:p>
            <a:pPr lvl="0" algn="ctr">
              <a:spcBef>
                <a:spcPct val="0"/>
              </a:spcBef>
              <a:defRPr/>
            </a:pPr>
            <a:r>
              <a:rPr lang="it-IT" sz="3200" b="1" dirty="0" err="1" smtClean="0">
                <a:solidFill>
                  <a:srgbClr val="002060"/>
                </a:solidFill>
                <a:effectLst>
                  <a:outerShdw blurRad="38100" dist="38100" dir="2700000" algn="tl">
                    <a:srgbClr val="000000">
                      <a:alpha val="43137"/>
                    </a:srgbClr>
                  </a:outerShdw>
                </a:effectLst>
                <a:cs typeface="Angsana New" pitchFamily="18" charset="-34"/>
              </a:rPr>
              <a:t>Hydraulic</a:t>
            </a:r>
            <a:r>
              <a:rPr lang="it-IT" sz="3200" b="1" dirty="0" smtClean="0">
                <a:solidFill>
                  <a:srgbClr val="002060"/>
                </a:solidFill>
                <a:effectLst>
                  <a:outerShdw blurRad="38100" dist="38100" dir="2700000" algn="tl">
                    <a:srgbClr val="000000">
                      <a:alpha val="43137"/>
                    </a:srgbClr>
                  </a:outerShdw>
                </a:effectLst>
                <a:cs typeface="Angsana New" pitchFamily="18" charset="-34"/>
              </a:rPr>
              <a:t> and </a:t>
            </a:r>
            <a:r>
              <a:rPr lang="it-IT" sz="3200" b="1" dirty="0" err="1" smtClean="0">
                <a:solidFill>
                  <a:srgbClr val="002060"/>
                </a:solidFill>
                <a:effectLst>
                  <a:outerShdw blurRad="38100" dist="38100" dir="2700000" algn="tl">
                    <a:srgbClr val="000000">
                      <a:alpha val="43137"/>
                    </a:srgbClr>
                  </a:outerShdw>
                </a:effectLst>
                <a:cs typeface="Angsana New" pitchFamily="18" charset="-34"/>
              </a:rPr>
              <a:t>topological</a:t>
            </a:r>
            <a:r>
              <a:rPr lang="it-IT" sz="3200" b="1" dirty="0" smtClean="0">
                <a:solidFill>
                  <a:srgbClr val="002060"/>
                </a:solidFill>
                <a:effectLst>
                  <a:outerShdw blurRad="38100" dist="38100" dir="2700000" algn="tl">
                    <a:srgbClr val="000000">
                      <a:alpha val="43137"/>
                    </a:srgbClr>
                  </a:outerShdw>
                </a:effectLst>
                <a:cs typeface="Angsana New" pitchFamily="18" charset="-34"/>
              </a:rPr>
              <a:t> </a:t>
            </a:r>
          </a:p>
          <a:p>
            <a:pPr lvl="0" algn="ctr">
              <a:spcBef>
                <a:spcPct val="0"/>
              </a:spcBef>
              <a:defRPr/>
            </a:pPr>
            <a:r>
              <a:rPr lang="it-IT" sz="3200" b="1" dirty="0" err="1" smtClean="0">
                <a:solidFill>
                  <a:srgbClr val="002060"/>
                </a:solidFill>
                <a:effectLst>
                  <a:outerShdw blurRad="38100" dist="38100" dir="2700000" algn="tl">
                    <a:srgbClr val="000000">
                      <a:alpha val="43137"/>
                    </a:srgbClr>
                  </a:outerShdw>
                </a:effectLst>
                <a:cs typeface="Angsana New" pitchFamily="18" charset="-34"/>
              </a:rPr>
              <a:t>analyses</a:t>
            </a:r>
            <a:endParaRPr lang="it-IT" sz="3200" b="1" dirty="0">
              <a:solidFill>
                <a:srgbClr val="002060"/>
              </a:solidFill>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511405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smtClean="0"/>
              <a:t>Multi-floor buildings</a:t>
            </a:r>
            <a:endParaRPr lang="en-US" dirty="0"/>
          </a:p>
        </p:txBody>
      </p:sp>
      <p:pic>
        <p:nvPicPr>
          <p:cNvPr id="4" name="Immagine 3" descr="FigureDz.png"/>
          <p:cNvPicPr>
            <a:picLocks noChangeAspect="1"/>
          </p:cNvPicPr>
          <p:nvPr/>
        </p:nvPicPr>
        <p:blipFill>
          <a:blip r:embed="rId2" cstate="print"/>
          <a:srcRect r="40466" b="32159"/>
          <a:stretch>
            <a:fillRect/>
          </a:stretch>
        </p:blipFill>
        <p:spPr>
          <a:xfrm>
            <a:off x="3564488" y="1988840"/>
            <a:ext cx="5400000" cy="4633970"/>
          </a:xfrm>
          <a:prstGeom prst="rect">
            <a:avLst/>
          </a:prstGeom>
        </p:spPr>
      </p:pic>
      <p:cxnSp>
        <p:nvCxnSpPr>
          <p:cNvPr id="8" name="Connettore 1 7"/>
          <p:cNvCxnSpPr/>
          <p:nvPr/>
        </p:nvCxnSpPr>
        <p:spPr>
          <a:xfrm flipH="1">
            <a:off x="288000" y="6058800"/>
            <a:ext cx="3312968" cy="0"/>
          </a:xfrm>
          <a:prstGeom prst="line">
            <a:avLst/>
          </a:prstGeom>
          <a:ln w="104775"/>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1043608" y="2060848"/>
            <a:ext cx="0" cy="392594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1115616" y="3419708"/>
            <a:ext cx="792088" cy="369332"/>
          </a:xfrm>
          <a:prstGeom prst="rect">
            <a:avLst/>
          </a:prstGeom>
          <a:noFill/>
        </p:spPr>
        <p:txBody>
          <a:bodyPr wrap="square" rtlCol="0">
            <a:spAutoFit/>
          </a:bodyPr>
          <a:lstStyle/>
          <a:p>
            <a:r>
              <a:rPr lang="it-IT" i="1" dirty="0" smtClean="0"/>
              <a:t>H</a:t>
            </a:r>
            <a:r>
              <a:rPr lang="it-IT" i="1" baseline="-25000" dirty="0" smtClean="0"/>
              <a:t>0</a:t>
            </a:r>
            <a:endParaRPr lang="it-IT" i="1" baseline="-25000" dirty="0"/>
          </a:p>
        </p:txBody>
      </p:sp>
      <p:cxnSp>
        <p:nvCxnSpPr>
          <p:cNvPr id="12" name="Connettore 2 11"/>
          <p:cNvCxnSpPr/>
          <p:nvPr/>
        </p:nvCxnSpPr>
        <p:spPr>
          <a:xfrm flipV="1">
            <a:off x="8604448" y="3212976"/>
            <a:ext cx="0" cy="284582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8604448" y="4211796"/>
            <a:ext cx="792088" cy="369332"/>
          </a:xfrm>
          <a:prstGeom prst="rect">
            <a:avLst/>
          </a:prstGeom>
          <a:noFill/>
        </p:spPr>
        <p:txBody>
          <a:bodyPr wrap="square" rtlCol="0">
            <a:spAutoFit/>
          </a:bodyPr>
          <a:lstStyle/>
          <a:p>
            <a:r>
              <a:rPr lang="it-IT" i="1" dirty="0" smtClean="0"/>
              <a:t>H</a:t>
            </a:r>
            <a:endParaRPr lang="it-IT" i="1" baseline="-25000" dirty="0"/>
          </a:p>
        </p:txBody>
      </p:sp>
      <p:cxnSp>
        <p:nvCxnSpPr>
          <p:cNvPr id="16" name="Connettore 1 15"/>
          <p:cNvCxnSpPr/>
          <p:nvPr/>
        </p:nvCxnSpPr>
        <p:spPr>
          <a:xfrm>
            <a:off x="1043608" y="2060848"/>
            <a:ext cx="7560840" cy="1152128"/>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7" name="Immagin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570000" y="5292000"/>
            <a:ext cx="432048" cy="345574"/>
          </a:xfrm>
          <a:prstGeom prst="rect">
            <a:avLst/>
          </a:prstGeom>
        </p:spPr>
      </p:pic>
      <p:pic>
        <p:nvPicPr>
          <p:cNvPr id="18" name="Immagin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570000" y="4464000"/>
            <a:ext cx="432048" cy="345574"/>
          </a:xfrm>
          <a:prstGeom prst="rect">
            <a:avLst/>
          </a:prstGeom>
        </p:spPr>
      </p:pic>
      <p:pic>
        <p:nvPicPr>
          <p:cNvPr id="19" name="Immagin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570000" y="3600000"/>
            <a:ext cx="432048" cy="345574"/>
          </a:xfrm>
          <a:prstGeom prst="rect">
            <a:avLst/>
          </a:prstGeom>
        </p:spPr>
      </p:pic>
      <p:cxnSp>
        <p:nvCxnSpPr>
          <p:cNvPr id="7" name="Connettore 2 6"/>
          <p:cNvCxnSpPr/>
          <p:nvPr/>
        </p:nvCxnSpPr>
        <p:spPr>
          <a:xfrm flipH="1">
            <a:off x="6372200" y="3212976"/>
            <a:ext cx="2232248" cy="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15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idx="4294967295"/>
          </p:nvPr>
        </p:nvSpPr>
        <p:spPr>
          <a:xfrm>
            <a:off x="0" y="908719"/>
            <a:ext cx="4139952" cy="864097"/>
          </a:xfrm>
        </p:spPr>
        <p:txBody>
          <a:bodyPr>
            <a:normAutofit fontScale="90000"/>
          </a:bodyPr>
          <a:lstStyle/>
          <a:p>
            <a:r>
              <a:rPr lang="it-IT" dirty="0" smtClean="0"/>
              <a:t>EPANET</a:t>
            </a:r>
            <a:br>
              <a:rPr lang="it-IT" dirty="0" smtClean="0"/>
            </a:br>
            <a:r>
              <a:rPr lang="it-IT" sz="2400" dirty="0" smtClean="0"/>
              <a:t>(and EPANET-</a:t>
            </a:r>
            <a:r>
              <a:rPr lang="it-IT" sz="2400" dirty="0" err="1" smtClean="0"/>
              <a:t>based</a:t>
            </a:r>
            <a:r>
              <a:rPr lang="it-IT" sz="2400" dirty="0" smtClean="0"/>
              <a:t> </a:t>
            </a:r>
            <a:r>
              <a:rPr lang="it-IT" sz="2400" dirty="0" err="1" smtClean="0"/>
              <a:t>softwares</a:t>
            </a:r>
            <a:r>
              <a:rPr lang="it-IT" sz="2400" dirty="0" smtClean="0"/>
              <a:t>)</a:t>
            </a:r>
            <a:endParaRPr lang="it-IT" sz="2400" dirty="0"/>
          </a:p>
        </p:txBody>
      </p:sp>
      <p:sp>
        <p:nvSpPr>
          <p:cNvPr id="5" name="Titolo 1"/>
          <p:cNvSpPr txBox="1">
            <a:spLocks/>
          </p:cNvSpPr>
          <p:nvPr/>
        </p:nvSpPr>
        <p:spPr>
          <a:xfrm>
            <a:off x="6012160" y="977528"/>
            <a:ext cx="2232248" cy="507255"/>
          </a:xfrm>
          <a:prstGeom prst="rect">
            <a:avLst/>
          </a:prstGeom>
        </p:spPr>
        <p:txBody>
          <a:bodyPr vert="horz" lIns="0" rIns="0" bIns="0" anchor="b">
            <a:normAutofit fontScale="97500" lnSpcReduction="100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err="1" smtClean="0"/>
              <a:t>WDNetXL</a:t>
            </a:r>
            <a:endParaRPr lang="it-IT" dirty="0"/>
          </a:p>
        </p:txBody>
      </p:sp>
      <p:sp>
        <p:nvSpPr>
          <p:cNvPr id="6" name="Rettangolo 5"/>
          <p:cNvSpPr/>
          <p:nvPr/>
        </p:nvSpPr>
        <p:spPr>
          <a:xfrm>
            <a:off x="211179" y="1887972"/>
            <a:ext cx="3456384" cy="430887"/>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ea typeface="Calibri" panose="020F0502020204030204" pitchFamily="34" charset="0"/>
                <a:cs typeface="Times New Roman" panose="02020603050405020304" pitchFamily="18" charset="0"/>
              </a:rPr>
              <a:t>Demand-driven analysis</a:t>
            </a:r>
            <a:endParaRPr lang="en-GB" sz="2200" dirty="0"/>
          </a:p>
        </p:txBody>
      </p:sp>
      <p:sp>
        <p:nvSpPr>
          <p:cNvPr id="7" name="Titolo 1"/>
          <p:cNvSpPr txBox="1">
            <a:spLocks/>
          </p:cNvSpPr>
          <p:nvPr/>
        </p:nvSpPr>
        <p:spPr>
          <a:xfrm>
            <a:off x="4211960" y="880047"/>
            <a:ext cx="936104" cy="556019"/>
          </a:xfrm>
          <a:prstGeom prst="rect">
            <a:avLst/>
          </a:prstGeom>
        </p:spPr>
        <p:txBody>
          <a:bodyPr vert="horz" lIns="0" rIns="0" bIns="0" anchor="b">
            <a:normAutofit fontScale="975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a:t>v</a:t>
            </a:r>
            <a:r>
              <a:rPr lang="it-IT" dirty="0" smtClean="0"/>
              <a:t>s.</a:t>
            </a:r>
            <a:endParaRPr lang="it-IT" dirty="0"/>
          </a:p>
        </p:txBody>
      </p:sp>
      <p:sp>
        <p:nvSpPr>
          <p:cNvPr id="8" name="Rettangolo 7"/>
          <p:cNvSpPr/>
          <p:nvPr/>
        </p:nvSpPr>
        <p:spPr>
          <a:xfrm>
            <a:off x="4788024" y="1861078"/>
            <a:ext cx="3456384" cy="1107996"/>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ea typeface="Calibri" panose="020F0502020204030204" pitchFamily="34" charset="0"/>
                <a:cs typeface="Times New Roman" panose="02020603050405020304" pitchFamily="18" charset="0"/>
              </a:rPr>
              <a:t>Demand-driven analysis</a:t>
            </a:r>
          </a:p>
          <a:p>
            <a:pPr marL="285750" indent="-285750">
              <a:buFont typeface="Arial" panose="020B0604020202020204" pitchFamily="34" charset="0"/>
              <a:buChar char="•"/>
            </a:pPr>
            <a:r>
              <a:rPr lang="it-IT" sz="2200" dirty="0">
                <a:latin typeface="Cambria" panose="02040503050406030204" pitchFamily="18" charset="0"/>
                <a:ea typeface="Calibri" panose="020F0502020204030204" pitchFamily="34" charset="0"/>
                <a:cs typeface="Times New Roman" panose="02020603050405020304" pitchFamily="18" charset="0"/>
              </a:rPr>
              <a:t>Pressure-</a:t>
            </a:r>
            <a:r>
              <a:rPr lang="it-IT" sz="2200" dirty="0" err="1">
                <a:latin typeface="Cambria" panose="02040503050406030204" pitchFamily="18" charset="0"/>
                <a:ea typeface="Calibri" panose="020F0502020204030204" pitchFamily="34" charset="0"/>
                <a:cs typeface="Times New Roman" panose="02020603050405020304" pitchFamily="18" charset="0"/>
              </a:rPr>
              <a:t>driven</a:t>
            </a:r>
            <a:r>
              <a:rPr lang="it-IT" sz="2200" dirty="0">
                <a:latin typeface="Cambria" panose="02040503050406030204" pitchFamily="18" charset="0"/>
                <a:ea typeface="Calibri" panose="020F0502020204030204" pitchFamily="34" charset="0"/>
                <a:cs typeface="Times New Roman" panose="02020603050405020304" pitchFamily="18" charset="0"/>
              </a:rPr>
              <a:t> </a:t>
            </a:r>
            <a:r>
              <a:rPr lang="it-IT" sz="2200" dirty="0" err="1">
                <a:latin typeface="Cambria" panose="02040503050406030204" pitchFamily="18" charset="0"/>
                <a:ea typeface="Calibri" panose="020F0502020204030204" pitchFamily="34" charset="0"/>
                <a:cs typeface="Times New Roman" panose="02020603050405020304" pitchFamily="18" charset="0"/>
              </a:rPr>
              <a:t>analysis</a:t>
            </a:r>
            <a:endParaRPr lang="it-IT" sz="2200" dirty="0">
              <a:latin typeface="Cambria" panose="020405030504060302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2200" dirty="0"/>
          </a:p>
        </p:txBody>
      </p:sp>
      <p:cxnSp>
        <p:nvCxnSpPr>
          <p:cNvPr id="10" name="Connettore 1 9"/>
          <p:cNvCxnSpPr/>
          <p:nvPr/>
        </p:nvCxnSpPr>
        <p:spPr>
          <a:xfrm>
            <a:off x="4610944" y="1843260"/>
            <a:ext cx="0" cy="48261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182960" y="2727962"/>
            <a:ext cx="4427985" cy="769441"/>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cs typeface="Times New Roman" panose="02020603050405020304" pitchFamily="18" charset="0"/>
              </a:rPr>
              <a:t>Representation of leakages as free orifices (</a:t>
            </a:r>
            <a:r>
              <a:rPr lang="en-US" sz="2200" i="1" dirty="0" smtClean="0">
                <a:latin typeface="Cambria" panose="02040503050406030204" pitchFamily="18" charset="0"/>
                <a:cs typeface="Times New Roman" panose="02020603050405020304" pitchFamily="18" charset="0"/>
              </a:rPr>
              <a:t>hydrants</a:t>
            </a:r>
            <a:r>
              <a:rPr lang="en-US" sz="2200" dirty="0" smtClean="0">
                <a:latin typeface="Cambria" panose="02040503050406030204" pitchFamily="18" charset="0"/>
                <a:cs typeface="Times New Roman" panose="02020603050405020304" pitchFamily="18" charset="0"/>
              </a:rPr>
              <a:t>) at node </a:t>
            </a:r>
            <a:endParaRPr lang="en-GB" sz="2200" dirty="0"/>
          </a:p>
        </p:txBody>
      </p:sp>
      <p:sp>
        <p:nvSpPr>
          <p:cNvPr id="13" name="Rettangolo 12"/>
          <p:cNvSpPr/>
          <p:nvPr/>
        </p:nvSpPr>
        <p:spPr>
          <a:xfrm>
            <a:off x="4788024" y="2751826"/>
            <a:ext cx="4320480" cy="1969770"/>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cs typeface="Times New Roman" panose="02020603050405020304" pitchFamily="18" charset="0"/>
              </a:rPr>
              <a:t>Representation of:</a:t>
            </a:r>
          </a:p>
          <a:p>
            <a:pPr marL="800100" lvl="1" indent="-342900">
              <a:buFont typeface="Wingdings" panose="05000000000000000000" pitchFamily="2" charset="2"/>
              <a:buChar char="ü"/>
            </a:pPr>
            <a:r>
              <a:rPr lang="en-US" sz="2000" dirty="0">
                <a:latin typeface="Cambria" panose="02040503050406030204" pitchFamily="18" charset="0"/>
                <a:cs typeface="Times New Roman" panose="02020603050405020304" pitchFamily="18" charset="0"/>
              </a:rPr>
              <a:t>B</a:t>
            </a:r>
            <a:r>
              <a:rPr lang="en-US" sz="2000" dirty="0" smtClean="0">
                <a:latin typeface="Cambria" panose="02040503050406030204" pitchFamily="18" charset="0"/>
                <a:cs typeface="Times New Roman" panose="02020603050405020304" pitchFamily="18" charset="0"/>
              </a:rPr>
              <a:t>ursts leakages as free orifices at node</a:t>
            </a:r>
          </a:p>
          <a:p>
            <a:pPr marL="800100" lvl="1" indent="-342900">
              <a:buFont typeface="Wingdings" panose="05000000000000000000" pitchFamily="2" charset="2"/>
              <a:buChar char="ü"/>
            </a:pPr>
            <a:r>
              <a:rPr lang="en-US" sz="2000" dirty="0" smtClean="0">
                <a:latin typeface="Cambria" panose="02040503050406030204" pitchFamily="18" charset="0"/>
                <a:cs typeface="Times New Roman" panose="02020603050405020304" pitchFamily="18" charset="0"/>
              </a:rPr>
              <a:t>Background and unreported leakages distributed along pipes</a:t>
            </a:r>
            <a:endParaRPr lang="en-GB" sz="2000" dirty="0"/>
          </a:p>
        </p:txBody>
      </p:sp>
      <p:sp>
        <p:nvSpPr>
          <p:cNvPr id="14" name="Rettangolo 13"/>
          <p:cNvSpPr/>
          <p:nvPr/>
        </p:nvSpPr>
        <p:spPr>
          <a:xfrm>
            <a:off x="179512" y="4790562"/>
            <a:ext cx="4176464" cy="769441"/>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ea typeface="Calibri" panose="020F0502020204030204" pitchFamily="34" charset="0"/>
                <a:cs typeface="Times New Roman" panose="02020603050405020304" pitchFamily="18" charset="0"/>
              </a:rPr>
              <a:t>No other “customized” types of water demand </a:t>
            </a:r>
            <a:endParaRPr lang="en-GB" sz="2200" dirty="0"/>
          </a:p>
        </p:txBody>
      </p:sp>
      <p:sp>
        <p:nvSpPr>
          <p:cNvPr id="15" name="Rettangolo 14"/>
          <p:cNvSpPr/>
          <p:nvPr/>
        </p:nvSpPr>
        <p:spPr>
          <a:xfrm>
            <a:off x="4932040" y="4769275"/>
            <a:ext cx="3456384" cy="1107996"/>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ea typeface="Calibri" panose="020F0502020204030204" pitchFamily="34" charset="0"/>
                <a:cs typeface="Times New Roman" panose="02020603050405020304" pitchFamily="18" charset="0"/>
              </a:rPr>
              <a:t>Multi-floor </a:t>
            </a:r>
            <a:r>
              <a:rPr lang="en-US" sz="2200" dirty="0">
                <a:latin typeface="Cambria" panose="02040503050406030204" pitchFamily="18" charset="0"/>
                <a:ea typeface="Calibri" panose="020F0502020204030204" pitchFamily="34" charset="0"/>
                <a:cs typeface="Times New Roman" panose="02020603050405020304" pitchFamily="18" charset="0"/>
              </a:rPr>
              <a:t>buildings</a:t>
            </a:r>
          </a:p>
          <a:p>
            <a:pPr marL="285750" indent="-285750">
              <a:buFont typeface="Arial" panose="020B0604020202020204" pitchFamily="34" charset="0"/>
              <a:buChar char="•"/>
            </a:pPr>
            <a:r>
              <a:rPr lang="it-IT" sz="2200" dirty="0">
                <a:latin typeface="Cambria" panose="02040503050406030204" pitchFamily="18" charset="0"/>
                <a:ea typeface="Calibri" panose="020F0502020204030204" pitchFamily="34" charset="0"/>
                <a:cs typeface="Times New Roman" panose="02020603050405020304" pitchFamily="18" charset="0"/>
              </a:rPr>
              <a:t>Private «in-line» tanks</a:t>
            </a:r>
          </a:p>
          <a:p>
            <a:pPr marL="285750" indent="-285750">
              <a:buFont typeface="Arial" panose="020B0604020202020204" pitchFamily="34" charset="0"/>
              <a:buChar char="•"/>
            </a:pPr>
            <a:endParaRPr lang="en-GB" sz="2200" dirty="0"/>
          </a:p>
        </p:txBody>
      </p:sp>
      <p:sp>
        <p:nvSpPr>
          <p:cNvPr id="16" name="Rettangolo 15"/>
          <p:cNvSpPr/>
          <p:nvPr/>
        </p:nvSpPr>
        <p:spPr>
          <a:xfrm>
            <a:off x="179512" y="5633372"/>
            <a:ext cx="4176464" cy="1107996"/>
          </a:xfrm>
          <a:prstGeom prst="rect">
            <a:avLst/>
          </a:prstGeom>
        </p:spPr>
        <p:txBody>
          <a:bodyPr wrap="square">
            <a:spAutoFit/>
          </a:bodyPr>
          <a:lstStyle/>
          <a:p>
            <a:pPr marL="285750" indent="-285750">
              <a:buFont typeface="Arial" panose="020B0604020202020204" pitchFamily="34" charset="0"/>
              <a:buChar char="•"/>
            </a:pPr>
            <a:r>
              <a:rPr lang="en-US" sz="2200" dirty="0" smtClean="0">
                <a:solidFill>
                  <a:srgbClr val="FF0000"/>
                </a:solidFill>
                <a:latin typeface="Cambria" panose="02040503050406030204" pitchFamily="18" charset="0"/>
                <a:ea typeface="Calibri" panose="020F0502020204030204" pitchFamily="34" charset="0"/>
                <a:cs typeface="Times New Roman" panose="02020603050405020304" pitchFamily="18" charset="0"/>
              </a:rPr>
              <a:t>No topological analysis integrated in the hydraulic model</a:t>
            </a:r>
            <a:endParaRPr lang="en-GB" sz="2200" dirty="0">
              <a:solidFill>
                <a:srgbClr val="FF0000"/>
              </a:solidFill>
            </a:endParaRPr>
          </a:p>
        </p:txBody>
      </p:sp>
      <p:sp>
        <p:nvSpPr>
          <p:cNvPr id="17" name="Rettangolo 16"/>
          <p:cNvSpPr/>
          <p:nvPr/>
        </p:nvSpPr>
        <p:spPr>
          <a:xfrm>
            <a:off x="4932040" y="5633371"/>
            <a:ext cx="4176464" cy="769441"/>
          </a:xfrm>
          <a:prstGeom prst="rect">
            <a:avLst/>
          </a:prstGeom>
        </p:spPr>
        <p:txBody>
          <a:bodyPr wrap="square">
            <a:spAutoFit/>
          </a:bodyPr>
          <a:lstStyle/>
          <a:p>
            <a:pPr marL="285750" indent="-285750">
              <a:buFont typeface="Arial" panose="020B0604020202020204" pitchFamily="34" charset="0"/>
              <a:buChar char="•"/>
            </a:pPr>
            <a:r>
              <a:rPr lang="en-US" sz="2200" dirty="0">
                <a:solidFill>
                  <a:srgbClr val="FF0000"/>
                </a:solidFill>
                <a:latin typeface="Cambria" panose="02040503050406030204" pitchFamily="18" charset="0"/>
                <a:ea typeface="Calibri" panose="020F0502020204030204" pitchFamily="34" charset="0"/>
                <a:cs typeface="Times New Roman" panose="02020603050405020304" pitchFamily="18" charset="0"/>
              </a:rPr>
              <a:t>T</a:t>
            </a:r>
            <a:r>
              <a:rPr lang="en-US" sz="2200" dirty="0" smtClean="0">
                <a:solidFill>
                  <a:srgbClr val="FF0000"/>
                </a:solidFill>
                <a:latin typeface="Cambria" panose="02040503050406030204" pitchFamily="18" charset="0"/>
                <a:ea typeface="Calibri" panose="020F0502020204030204" pitchFamily="34" charset="0"/>
                <a:cs typeface="Times New Roman" panose="02020603050405020304" pitchFamily="18" charset="0"/>
              </a:rPr>
              <a:t>opological analysis integrated in the hydraulic model</a:t>
            </a:r>
            <a:endParaRPr lang="en-GB" sz="2200" dirty="0">
              <a:solidFill>
                <a:srgbClr val="FF0000"/>
              </a:solidFill>
            </a:endParaRPr>
          </a:p>
        </p:txBody>
      </p:sp>
      <p:sp>
        <p:nvSpPr>
          <p:cNvPr id="18" name="Rettangolo 17"/>
          <p:cNvSpPr/>
          <p:nvPr/>
        </p:nvSpPr>
        <p:spPr>
          <a:xfrm>
            <a:off x="270294" y="-54634"/>
            <a:ext cx="8681301" cy="1077218"/>
          </a:xfrm>
          <a:prstGeom prst="rect">
            <a:avLst/>
          </a:prstGeom>
        </p:spPr>
        <p:txBody>
          <a:bodyPr wrap="square">
            <a:spAutoFit/>
          </a:bodyPr>
          <a:lstStyle/>
          <a:p>
            <a:pPr lvl="0" algn="ctr">
              <a:spcBef>
                <a:spcPct val="0"/>
              </a:spcBef>
              <a:defRPr/>
            </a:pPr>
            <a:r>
              <a:rPr lang="it-IT" sz="3200" b="1" dirty="0" err="1" smtClean="0">
                <a:solidFill>
                  <a:srgbClr val="002060"/>
                </a:solidFill>
                <a:effectLst>
                  <a:outerShdw blurRad="38100" dist="38100" dir="2700000" algn="tl">
                    <a:srgbClr val="000000">
                      <a:alpha val="43137"/>
                    </a:srgbClr>
                  </a:outerShdw>
                </a:effectLst>
                <a:cs typeface="Angsana New" pitchFamily="18" charset="-34"/>
              </a:rPr>
              <a:t>Hydraulic</a:t>
            </a:r>
            <a:r>
              <a:rPr lang="it-IT" sz="3200" b="1" dirty="0" smtClean="0">
                <a:solidFill>
                  <a:srgbClr val="002060"/>
                </a:solidFill>
                <a:effectLst>
                  <a:outerShdw blurRad="38100" dist="38100" dir="2700000" algn="tl">
                    <a:srgbClr val="000000">
                      <a:alpha val="43137"/>
                    </a:srgbClr>
                  </a:outerShdw>
                </a:effectLst>
                <a:cs typeface="Angsana New" pitchFamily="18" charset="-34"/>
              </a:rPr>
              <a:t> and </a:t>
            </a:r>
            <a:r>
              <a:rPr lang="it-IT" sz="3200" b="1" dirty="0" err="1" smtClean="0">
                <a:solidFill>
                  <a:srgbClr val="002060"/>
                </a:solidFill>
                <a:effectLst>
                  <a:outerShdw blurRad="38100" dist="38100" dir="2700000" algn="tl">
                    <a:srgbClr val="000000">
                      <a:alpha val="43137"/>
                    </a:srgbClr>
                  </a:outerShdw>
                </a:effectLst>
                <a:cs typeface="Angsana New" pitchFamily="18" charset="-34"/>
              </a:rPr>
              <a:t>topological</a:t>
            </a:r>
            <a:r>
              <a:rPr lang="it-IT" sz="3200" b="1" dirty="0" smtClean="0">
                <a:solidFill>
                  <a:srgbClr val="002060"/>
                </a:solidFill>
                <a:effectLst>
                  <a:outerShdw blurRad="38100" dist="38100" dir="2700000" algn="tl">
                    <a:srgbClr val="000000">
                      <a:alpha val="43137"/>
                    </a:srgbClr>
                  </a:outerShdw>
                </a:effectLst>
                <a:cs typeface="Angsana New" pitchFamily="18" charset="-34"/>
              </a:rPr>
              <a:t> </a:t>
            </a:r>
          </a:p>
          <a:p>
            <a:pPr lvl="0" algn="ctr">
              <a:spcBef>
                <a:spcPct val="0"/>
              </a:spcBef>
              <a:defRPr/>
            </a:pPr>
            <a:r>
              <a:rPr lang="it-IT" sz="3200" b="1" dirty="0" err="1" smtClean="0">
                <a:solidFill>
                  <a:srgbClr val="002060"/>
                </a:solidFill>
                <a:effectLst>
                  <a:outerShdw blurRad="38100" dist="38100" dir="2700000" algn="tl">
                    <a:srgbClr val="000000">
                      <a:alpha val="43137"/>
                    </a:srgbClr>
                  </a:outerShdw>
                </a:effectLst>
                <a:cs typeface="Angsana New" pitchFamily="18" charset="-34"/>
              </a:rPr>
              <a:t>analyses</a:t>
            </a:r>
            <a:endParaRPr lang="it-IT" sz="3200" b="1" dirty="0">
              <a:solidFill>
                <a:srgbClr val="002060"/>
              </a:solidFill>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157143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6020" y="260648"/>
            <a:ext cx="6716340" cy="866360"/>
          </a:xfrm>
        </p:spPr>
        <p:txBody>
          <a:bodyPr>
            <a:normAutofit/>
          </a:bodyPr>
          <a:lstStyle/>
          <a:p>
            <a:r>
              <a:rPr lang="en-US" sz="2800" dirty="0" smtClean="0"/>
              <a:t>Private local water storages</a:t>
            </a:r>
            <a:endParaRPr lang="en-US" sz="2800"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2" y="1772816"/>
            <a:ext cx="8876045" cy="4752528"/>
          </a:xfrm>
          <a:prstGeom prst="rect">
            <a:avLst/>
          </a:prstGeom>
        </p:spPr>
      </p:pic>
    </p:spTree>
    <p:extLst>
      <p:ext uri="{BB962C8B-B14F-4D97-AF65-F5344CB8AC3E}">
        <p14:creationId xmlns:p14="http://schemas.microsoft.com/office/powerpoint/2010/main" val="208910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6020" y="260648"/>
            <a:ext cx="6716340" cy="866360"/>
          </a:xfrm>
        </p:spPr>
        <p:txBody>
          <a:bodyPr>
            <a:normAutofit/>
          </a:bodyPr>
          <a:lstStyle/>
          <a:p>
            <a:r>
              <a:rPr lang="en-US" sz="2800" smtClean="0"/>
              <a:t>Private local water storages</a:t>
            </a:r>
            <a:endParaRPr lang="en-US" sz="2800"/>
          </a:p>
        </p:txBody>
      </p:sp>
      <p:pic>
        <p:nvPicPr>
          <p:cNvPr id="6" name="Immagine 5" descr="Fig"/>
          <p:cNvPicPr>
            <a:picLocks noChangeAspect="1"/>
          </p:cNvPicPr>
          <p:nvPr/>
        </p:nvPicPr>
        <p:blipFill>
          <a:blip r:embed="rId2" cstate="print"/>
          <a:srcRect/>
          <a:stretch>
            <a:fillRect/>
          </a:stretch>
        </p:blipFill>
        <p:spPr bwMode="auto">
          <a:xfrm>
            <a:off x="323528" y="1484784"/>
            <a:ext cx="4142857" cy="3085714"/>
          </a:xfrm>
          <a:prstGeom prst="rect">
            <a:avLst/>
          </a:prstGeom>
          <a:noFill/>
          <a:ln w="9525">
            <a:noFill/>
            <a:miter lim="800000"/>
            <a:headEnd/>
            <a:tailEnd/>
          </a:ln>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4481" y="2564904"/>
            <a:ext cx="6800007" cy="4104457"/>
          </a:xfrm>
          <a:prstGeom prst="rect">
            <a:avLst/>
          </a:prstGeom>
          <a:ln>
            <a:noFill/>
          </a:ln>
          <a:effectLst>
            <a:outerShdw blurRad="292100" dist="139700" dir="2700000" algn="tl" rotWithShape="0">
              <a:srgbClr val="333333">
                <a:alpha val="65000"/>
              </a:srgbClr>
            </a:outerShdw>
          </a:effectLst>
        </p:spPr>
      </p:pic>
      <p:sp>
        <p:nvSpPr>
          <p:cNvPr id="32" name="Figura a mano libera 31"/>
          <p:cNvSpPr/>
          <p:nvPr/>
        </p:nvSpPr>
        <p:spPr>
          <a:xfrm>
            <a:off x="2731325" y="3868301"/>
            <a:ext cx="5949537" cy="1666145"/>
          </a:xfrm>
          <a:custGeom>
            <a:avLst/>
            <a:gdLst>
              <a:gd name="connsiteX0" fmla="*/ 0 w 5949537"/>
              <a:gd name="connsiteY0" fmla="*/ 947143 h 1666145"/>
              <a:gd name="connsiteX1" fmla="*/ 285007 w 5949537"/>
              <a:gd name="connsiteY1" fmla="*/ 32743 h 1666145"/>
              <a:gd name="connsiteX2" fmla="*/ 528452 w 5949537"/>
              <a:gd name="connsiteY2" fmla="*/ 240561 h 1666145"/>
              <a:gd name="connsiteX3" fmla="*/ 813459 w 5949537"/>
              <a:gd name="connsiteY3" fmla="*/ 602759 h 1666145"/>
              <a:gd name="connsiteX4" fmla="*/ 1092530 w 5949537"/>
              <a:gd name="connsiteY4" fmla="*/ 1137148 h 1666145"/>
              <a:gd name="connsiteX5" fmla="*/ 1359724 w 5949537"/>
              <a:gd name="connsiteY5" fmla="*/ 466193 h 1666145"/>
              <a:gd name="connsiteX6" fmla="*/ 1609106 w 5949537"/>
              <a:gd name="connsiteY6" fmla="*/ 1321216 h 1666145"/>
              <a:gd name="connsiteX7" fmla="*/ 1900052 w 5949537"/>
              <a:gd name="connsiteY7" fmla="*/ 1012457 h 1666145"/>
              <a:gd name="connsiteX8" fmla="*/ 2173184 w 5949537"/>
              <a:gd name="connsiteY8" fmla="*/ 715574 h 1666145"/>
              <a:gd name="connsiteX9" fmla="*/ 2452254 w 5949537"/>
              <a:gd name="connsiteY9" fmla="*/ 899642 h 1666145"/>
              <a:gd name="connsiteX10" fmla="*/ 2695698 w 5949537"/>
              <a:gd name="connsiteY10" fmla="*/ 1333091 h 1666145"/>
              <a:gd name="connsiteX11" fmla="*/ 3010394 w 5949537"/>
              <a:gd name="connsiteY11" fmla="*/ 1665600 h 1666145"/>
              <a:gd name="connsiteX12" fmla="*/ 3253839 w 5949537"/>
              <a:gd name="connsiteY12" fmla="*/ 1255902 h 1666145"/>
              <a:gd name="connsiteX13" fmla="*/ 3521033 w 5949537"/>
              <a:gd name="connsiteY13" fmla="*/ 834328 h 1666145"/>
              <a:gd name="connsiteX14" fmla="*/ 3823854 w 5949537"/>
              <a:gd name="connsiteY14" fmla="*/ 1267777 h 1666145"/>
              <a:gd name="connsiteX15" fmla="*/ 4073236 w 5949537"/>
              <a:gd name="connsiteY15" fmla="*/ 1018395 h 1666145"/>
              <a:gd name="connsiteX16" fmla="*/ 4381994 w 5949537"/>
              <a:gd name="connsiteY16" fmla="*/ 988707 h 1666145"/>
              <a:gd name="connsiteX17" fmla="*/ 4619501 w 5949537"/>
              <a:gd name="connsiteY17" fmla="*/ 959018 h 1666145"/>
              <a:gd name="connsiteX18" fmla="*/ 4880758 w 5949537"/>
              <a:gd name="connsiteY18" fmla="*/ 525569 h 1666145"/>
              <a:gd name="connsiteX19" fmla="*/ 5153891 w 5949537"/>
              <a:gd name="connsiteY19" fmla="*/ 1576535 h 1666145"/>
              <a:gd name="connsiteX20" fmla="*/ 5427023 w 5949537"/>
              <a:gd name="connsiteY20" fmla="*/ 1030270 h 1666145"/>
              <a:gd name="connsiteX21" fmla="*/ 5658592 w 5949537"/>
              <a:gd name="connsiteY21" fmla="*/ 1095585 h 1666145"/>
              <a:gd name="connsiteX22" fmla="*/ 5949537 w 5949537"/>
              <a:gd name="connsiteY22" fmla="*/ 1244026 h 166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49537" h="1666145">
                <a:moveTo>
                  <a:pt x="0" y="947143"/>
                </a:moveTo>
                <a:cubicBezTo>
                  <a:pt x="98466" y="548825"/>
                  <a:pt x="196932" y="150507"/>
                  <a:pt x="285007" y="32743"/>
                </a:cubicBezTo>
                <a:cubicBezTo>
                  <a:pt x="373082" y="-85021"/>
                  <a:pt x="440377" y="145558"/>
                  <a:pt x="528452" y="240561"/>
                </a:cubicBezTo>
                <a:cubicBezTo>
                  <a:pt x="616527" y="335564"/>
                  <a:pt x="719446" y="453328"/>
                  <a:pt x="813459" y="602759"/>
                </a:cubicBezTo>
                <a:cubicBezTo>
                  <a:pt x="907472" y="752190"/>
                  <a:pt x="1001486" y="1159909"/>
                  <a:pt x="1092530" y="1137148"/>
                </a:cubicBezTo>
                <a:cubicBezTo>
                  <a:pt x="1183574" y="1114387"/>
                  <a:pt x="1273628" y="435515"/>
                  <a:pt x="1359724" y="466193"/>
                </a:cubicBezTo>
                <a:cubicBezTo>
                  <a:pt x="1445820" y="496871"/>
                  <a:pt x="1519051" y="1230172"/>
                  <a:pt x="1609106" y="1321216"/>
                </a:cubicBezTo>
                <a:cubicBezTo>
                  <a:pt x="1699161" y="1412260"/>
                  <a:pt x="1806039" y="1113397"/>
                  <a:pt x="1900052" y="1012457"/>
                </a:cubicBezTo>
                <a:cubicBezTo>
                  <a:pt x="1994065" y="911517"/>
                  <a:pt x="2081150" y="734376"/>
                  <a:pt x="2173184" y="715574"/>
                </a:cubicBezTo>
                <a:cubicBezTo>
                  <a:pt x="2265218" y="696771"/>
                  <a:pt x="2365168" y="796722"/>
                  <a:pt x="2452254" y="899642"/>
                </a:cubicBezTo>
                <a:cubicBezTo>
                  <a:pt x="2539340" y="1002562"/>
                  <a:pt x="2602675" y="1205431"/>
                  <a:pt x="2695698" y="1333091"/>
                </a:cubicBezTo>
                <a:cubicBezTo>
                  <a:pt x="2788721" y="1460751"/>
                  <a:pt x="2917371" y="1678465"/>
                  <a:pt x="3010394" y="1665600"/>
                </a:cubicBezTo>
                <a:cubicBezTo>
                  <a:pt x="3103418" y="1652735"/>
                  <a:pt x="3168733" y="1394447"/>
                  <a:pt x="3253839" y="1255902"/>
                </a:cubicBezTo>
                <a:cubicBezTo>
                  <a:pt x="3338945" y="1117357"/>
                  <a:pt x="3426031" y="832349"/>
                  <a:pt x="3521033" y="834328"/>
                </a:cubicBezTo>
                <a:cubicBezTo>
                  <a:pt x="3616035" y="836307"/>
                  <a:pt x="3731820" y="1237099"/>
                  <a:pt x="3823854" y="1267777"/>
                </a:cubicBezTo>
                <a:cubicBezTo>
                  <a:pt x="3915888" y="1298455"/>
                  <a:pt x="3980213" y="1064907"/>
                  <a:pt x="4073236" y="1018395"/>
                </a:cubicBezTo>
                <a:cubicBezTo>
                  <a:pt x="4166259" y="971883"/>
                  <a:pt x="4290950" y="998603"/>
                  <a:pt x="4381994" y="988707"/>
                </a:cubicBezTo>
                <a:cubicBezTo>
                  <a:pt x="4473038" y="978811"/>
                  <a:pt x="4536374" y="1036208"/>
                  <a:pt x="4619501" y="959018"/>
                </a:cubicBezTo>
                <a:cubicBezTo>
                  <a:pt x="4702628" y="881828"/>
                  <a:pt x="4791693" y="422649"/>
                  <a:pt x="4880758" y="525569"/>
                </a:cubicBezTo>
                <a:cubicBezTo>
                  <a:pt x="4969823" y="628488"/>
                  <a:pt x="5062847" y="1492418"/>
                  <a:pt x="5153891" y="1576535"/>
                </a:cubicBezTo>
                <a:cubicBezTo>
                  <a:pt x="5244935" y="1660652"/>
                  <a:pt x="5342906" y="1110428"/>
                  <a:pt x="5427023" y="1030270"/>
                </a:cubicBezTo>
                <a:cubicBezTo>
                  <a:pt x="5511140" y="950112"/>
                  <a:pt x="5571506" y="1059959"/>
                  <a:pt x="5658592" y="1095585"/>
                </a:cubicBezTo>
                <a:cubicBezTo>
                  <a:pt x="5745678" y="1131211"/>
                  <a:pt x="5915890" y="1216317"/>
                  <a:pt x="5949537" y="1244026"/>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33" name="Figura a mano libera 32"/>
          <p:cNvSpPr/>
          <p:nvPr/>
        </p:nvSpPr>
        <p:spPr>
          <a:xfrm>
            <a:off x="2731325" y="3523580"/>
            <a:ext cx="5985163" cy="2526307"/>
          </a:xfrm>
          <a:custGeom>
            <a:avLst/>
            <a:gdLst>
              <a:gd name="connsiteX0" fmla="*/ 0 w 5985163"/>
              <a:gd name="connsiteY0" fmla="*/ 1285926 h 2526307"/>
              <a:gd name="connsiteX1" fmla="*/ 273132 w 5985163"/>
              <a:gd name="connsiteY1" fmla="*/ 27142 h 2526307"/>
              <a:gd name="connsiteX2" fmla="*/ 552202 w 5985163"/>
              <a:gd name="connsiteY2" fmla="*/ 460591 h 2526307"/>
              <a:gd name="connsiteX3" fmla="*/ 807522 w 5985163"/>
              <a:gd name="connsiteY3" fmla="*/ 917791 h 2526307"/>
              <a:gd name="connsiteX4" fmla="*/ 1080654 w 5985163"/>
              <a:gd name="connsiteY4" fmla="*/ 1458119 h 2526307"/>
              <a:gd name="connsiteX5" fmla="*/ 1359724 w 5985163"/>
              <a:gd name="connsiteY5" fmla="*/ 567469 h 2526307"/>
              <a:gd name="connsiteX6" fmla="*/ 1620981 w 5985163"/>
              <a:gd name="connsiteY6" fmla="*/ 1826254 h 2526307"/>
              <a:gd name="connsiteX7" fmla="*/ 1900052 w 5985163"/>
              <a:gd name="connsiteY7" fmla="*/ 1612498 h 2526307"/>
              <a:gd name="connsiteX8" fmla="*/ 2155371 w 5985163"/>
              <a:gd name="connsiteY8" fmla="*/ 1226550 h 2526307"/>
              <a:gd name="connsiteX9" fmla="*/ 2458192 w 5985163"/>
              <a:gd name="connsiteY9" fmla="*/ 1250301 h 2526307"/>
              <a:gd name="connsiteX10" fmla="*/ 2695698 w 5985163"/>
              <a:gd name="connsiteY10" fmla="*/ 1933132 h 2526307"/>
              <a:gd name="connsiteX11" fmla="*/ 2974769 w 5985163"/>
              <a:gd name="connsiteY11" fmla="*/ 2520960 h 2526307"/>
              <a:gd name="connsiteX12" fmla="*/ 3253839 w 5985163"/>
              <a:gd name="connsiteY12" fmla="*/ 1582810 h 2526307"/>
              <a:gd name="connsiteX13" fmla="*/ 3521033 w 5985163"/>
              <a:gd name="connsiteY13" fmla="*/ 1297802 h 2526307"/>
              <a:gd name="connsiteX14" fmla="*/ 3764478 w 5985163"/>
              <a:gd name="connsiteY14" fmla="*/ 2010321 h 2526307"/>
              <a:gd name="connsiteX15" fmla="*/ 4067298 w 5985163"/>
              <a:gd name="connsiteY15" fmla="*/ 1636249 h 2526307"/>
              <a:gd name="connsiteX16" fmla="*/ 4328556 w 5985163"/>
              <a:gd name="connsiteY16" fmla="*/ 1630311 h 2526307"/>
              <a:gd name="connsiteX17" fmla="*/ 4583875 w 5985163"/>
              <a:gd name="connsiteY17" fmla="*/ 1559059 h 2526307"/>
              <a:gd name="connsiteX18" fmla="*/ 4880758 w 5985163"/>
              <a:gd name="connsiteY18" fmla="*/ 739662 h 2526307"/>
              <a:gd name="connsiteX19" fmla="*/ 5130140 w 5985163"/>
              <a:gd name="connsiteY19" fmla="*/ 2093449 h 2526307"/>
              <a:gd name="connsiteX20" fmla="*/ 5415148 w 5985163"/>
              <a:gd name="connsiteY20" fmla="*/ 1380929 h 2526307"/>
              <a:gd name="connsiteX21" fmla="*/ 5688280 w 5985163"/>
              <a:gd name="connsiteY21" fmla="*/ 1707501 h 2526307"/>
              <a:gd name="connsiteX22" fmla="*/ 5985163 w 5985163"/>
              <a:gd name="connsiteY22" fmla="*/ 1927194 h 252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85163" h="2526307">
                <a:moveTo>
                  <a:pt x="0" y="1285926"/>
                </a:moveTo>
                <a:cubicBezTo>
                  <a:pt x="90549" y="725312"/>
                  <a:pt x="181099" y="164698"/>
                  <a:pt x="273132" y="27142"/>
                </a:cubicBezTo>
                <a:cubicBezTo>
                  <a:pt x="365165" y="-110414"/>
                  <a:pt x="463137" y="312150"/>
                  <a:pt x="552202" y="460591"/>
                </a:cubicBezTo>
                <a:cubicBezTo>
                  <a:pt x="641267" y="609032"/>
                  <a:pt x="719447" y="751536"/>
                  <a:pt x="807522" y="917791"/>
                </a:cubicBezTo>
                <a:cubicBezTo>
                  <a:pt x="895597" y="1084046"/>
                  <a:pt x="988620" y="1516506"/>
                  <a:pt x="1080654" y="1458119"/>
                </a:cubicBezTo>
                <a:cubicBezTo>
                  <a:pt x="1172688" y="1399732"/>
                  <a:pt x="1269670" y="506113"/>
                  <a:pt x="1359724" y="567469"/>
                </a:cubicBezTo>
                <a:cubicBezTo>
                  <a:pt x="1449779" y="628825"/>
                  <a:pt x="1530926" y="1652083"/>
                  <a:pt x="1620981" y="1826254"/>
                </a:cubicBezTo>
                <a:cubicBezTo>
                  <a:pt x="1711036" y="2000425"/>
                  <a:pt x="1810987" y="1712449"/>
                  <a:pt x="1900052" y="1612498"/>
                </a:cubicBezTo>
                <a:cubicBezTo>
                  <a:pt x="1989117" y="1512547"/>
                  <a:pt x="2062348" y="1286916"/>
                  <a:pt x="2155371" y="1226550"/>
                </a:cubicBezTo>
                <a:cubicBezTo>
                  <a:pt x="2248394" y="1166184"/>
                  <a:pt x="2368138" y="1132537"/>
                  <a:pt x="2458192" y="1250301"/>
                </a:cubicBezTo>
                <a:cubicBezTo>
                  <a:pt x="2548247" y="1368065"/>
                  <a:pt x="2609602" y="1721356"/>
                  <a:pt x="2695698" y="1933132"/>
                </a:cubicBezTo>
                <a:cubicBezTo>
                  <a:pt x="2781794" y="2144908"/>
                  <a:pt x="2881746" y="2579347"/>
                  <a:pt x="2974769" y="2520960"/>
                </a:cubicBezTo>
                <a:cubicBezTo>
                  <a:pt x="3067792" y="2462573"/>
                  <a:pt x="3162795" y="1786670"/>
                  <a:pt x="3253839" y="1582810"/>
                </a:cubicBezTo>
                <a:cubicBezTo>
                  <a:pt x="3344883" y="1378950"/>
                  <a:pt x="3435927" y="1226550"/>
                  <a:pt x="3521033" y="1297802"/>
                </a:cubicBezTo>
                <a:cubicBezTo>
                  <a:pt x="3606139" y="1369054"/>
                  <a:pt x="3673434" y="1953913"/>
                  <a:pt x="3764478" y="2010321"/>
                </a:cubicBezTo>
                <a:cubicBezTo>
                  <a:pt x="3855522" y="2066729"/>
                  <a:pt x="3973285" y="1699584"/>
                  <a:pt x="4067298" y="1636249"/>
                </a:cubicBezTo>
                <a:cubicBezTo>
                  <a:pt x="4161311" y="1572914"/>
                  <a:pt x="4242460" y="1643176"/>
                  <a:pt x="4328556" y="1630311"/>
                </a:cubicBezTo>
                <a:cubicBezTo>
                  <a:pt x="4414652" y="1617446"/>
                  <a:pt x="4491841" y="1707500"/>
                  <a:pt x="4583875" y="1559059"/>
                </a:cubicBezTo>
                <a:cubicBezTo>
                  <a:pt x="4675909" y="1410618"/>
                  <a:pt x="4789714" y="650597"/>
                  <a:pt x="4880758" y="739662"/>
                </a:cubicBezTo>
                <a:cubicBezTo>
                  <a:pt x="4971802" y="828727"/>
                  <a:pt x="5041075" y="1986571"/>
                  <a:pt x="5130140" y="2093449"/>
                </a:cubicBezTo>
                <a:cubicBezTo>
                  <a:pt x="5219205" y="2200327"/>
                  <a:pt x="5322125" y="1445254"/>
                  <a:pt x="5415148" y="1380929"/>
                </a:cubicBezTo>
                <a:cubicBezTo>
                  <a:pt x="5508171" y="1316604"/>
                  <a:pt x="5593278" y="1616457"/>
                  <a:pt x="5688280" y="1707501"/>
                </a:cubicBezTo>
                <a:cubicBezTo>
                  <a:pt x="5783282" y="1798545"/>
                  <a:pt x="5900057" y="1884641"/>
                  <a:pt x="5985163" y="1927194"/>
                </a:cubicBezTo>
              </a:path>
            </a:pathLst>
          </a:custGeom>
          <a:ln>
            <a:solidFill>
              <a:srgbClr val="FF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35" name="Rettangolo 34"/>
          <p:cNvSpPr/>
          <p:nvPr/>
        </p:nvSpPr>
        <p:spPr>
          <a:xfrm>
            <a:off x="4572000" y="1412776"/>
            <a:ext cx="432048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LOCAL STORAGES IN THE MODEL </a:t>
            </a:r>
            <a:endParaRPr lang="it-IT" dirty="0"/>
          </a:p>
        </p:txBody>
      </p:sp>
      <p:sp>
        <p:nvSpPr>
          <p:cNvPr id="36" name="Rettangolo 35"/>
          <p:cNvSpPr/>
          <p:nvPr/>
        </p:nvSpPr>
        <p:spPr>
          <a:xfrm>
            <a:off x="4572000" y="1988840"/>
            <a:ext cx="4324886" cy="504056"/>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it-IT" dirty="0" smtClean="0"/>
              <a:t>NO LOCAL STORAGES IN THE MODEL</a:t>
            </a:r>
            <a:endParaRPr lang="it-IT" dirty="0"/>
          </a:p>
        </p:txBody>
      </p:sp>
    </p:spTree>
    <p:extLst>
      <p:ext uri="{BB962C8B-B14F-4D97-AF65-F5344CB8AC3E}">
        <p14:creationId xmlns:p14="http://schemas.microsoft.com/office/powerpoint/2010/main" val="4246479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2500"/>
                                        <p:tgtEl>
                                          <p:spTgt spid="32"/>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2500"/>
                                        <p:tgtEl>
                                          <p:spTgt spid="33"/>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5"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idx="4294967295"/>
          </p:nvPr>
        </p:nvSpPr>
        <p:spPr>
          <a:xfrm>
            <a:off x="0" y="908719"/>
            <a:ext cx="4139952" cy="864097"/>
          </a:xfrm>
        </p:spPr>
        <p:txBody>
          <a:bodyPr>
            <a:normAutofit fontScale="90000"/>
          </a:bodyPr>
          <a:lstStyle/>
          <a:p>
            <a:r>
              <a:rPr lang="it-IT" dirty="0" smtClean="0"/>
              <a:t>EPANET</a:t>
            </a:r>
            <a:br>
              <a:rPr lang="it-IT" dirty="0" smtClean="0"/>
            </a:br>
            <a:r>
              <a:rPr lang="it-IT" sz="2400" dirty="0" smtClean="0"/>
              <a:t>(and EPANET-</a:t>
            </a:r>
            <a:r>
              <a:rPr lang="it-IT" sz="2400" dirty="0" err="1" smtClean="0"/>
              <a:t>based</a:t>
            </a:r>
            <a:r>
              <a:rPr lang="it-IT" sz="2400" dirty="0" smtClean="0"/>
              <a:t> </a:t>
            </a:r>
            <a:r>
              <a:rPr lang="it-IT" sz="2400" dirty="0" err="1" smtClean="0"/>
              <a:t>softwares</a:t>
            </a:r>
            <a:r>
              <a:rPr lang="it-IT" sz="2400" dirty="0" smtClean="0"/>
              <a:t>)</a:t>
            </a:r>
            <a:endParaRPr lang="it-IT" sz="2400" dirty="0"/>
          </a:p>
        </p:txBody>
      </p:sp>
      <p:sp>
        <p:nvSpPr>
          <p:cNvPr id="5" name="Titolo 1"/>
          <p:cNvSpPr txBox="1">
            <a:spLocks/>
          </p:cNvSpPr>
          <p:nvPr/>
        </p:nvSpPr>
        <p:spPr>
          <a:xfrm>
            <a:off x="6012160" y="977528"/>
            <a:ext cx="2232248" cy="507255"/>
          </a:xfrm>
          <a:prstGeom prst="rect">
            <a:avLst/>
          </a:prstGeom>
        </p:spPr>
        <p:txBody>
          <a:bodyPr vert="horz" lIns="0" rIns="0" bIns="0" anchor="b">
            <a:normAutofit fontScale="97500" lnSpcReduction="100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err="1" smtClean="0"/>
              <a:t>WDNetXL</a:t>
            </a:r>
            <a:endParaRPr lang="it-IT" dirty="0"/>
          </a:p>
        </p:txBody>
      </p:sp>
      <p:sp>
        <p:nvSpPr>
          <p:cNvPr id="6" name="Rettangolo 5"/>
          <p:cNvSpPr/>
          <p:nvPr/>
        </p:nvSpPr>
        <p:spPr>
          <a:xfrm>
            <a:off x="211179" y="1887972"/>
            <a:ext cx="3456384" cy="430887"/>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ea typeface="Calibri" panose="020F0502020204030204" pitchFamily="34" charset="0"/>
                <a:cs typeface="Times New Roman" panose="02020603050405020304" pitchFamily="18" charset="0"/>
              </a:rPr>
              <a:t>Demand-driven analysis</a:t>
            </a:r>
            <a:endParaRPr lang="en-GB" sz="2200" dirty="0"/>
          </a:p>
        </p:txBody>
      </p:sp>
      <p:sp>
        <p:nvSpPr>
          <p:cNvPr id="7" name="Titolo 1"/>
          <p:cNvSpPr txBox="1">
            <a:spLocks/>
          </p:cNvSpPr>
          <p:nvPr/>
        </p:nvSpPr>
        <p:spPr>
          <a:xfrm>
            <a:off x="4211960" y="880047"/>
            <a:ext cx="936104" cy="556019"/>
          </a:xfrm>
          <a:prstGeom prst="rect">
            <a:avLst/>
          </a:prstGeom>
        </p:spPr>
        <p:txBody>
          <a:bodyPr vert="horz" lIns="0" rIns="0" bIns="0" anchor="b">
            <a:normAutofit fontScale="975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a:t>v</a:t>
            </a:r>
            <a:r>
              <a:rPr lang="it-IT" dirty="0" smtClean="0"/>
              <a:t>s.</a:t>
            </a:r>
            <a:endParaRPr lang="it-IT" dirty="0"/>
          </a:p>
        </p:txBody>
      </p:sp>
      <p:sp>
        <p:nvSpPr>
          <p:cNvPr id="8" name="Rettangolo 7"/>
          <p:cNvSpPr/>
          <p:nvPr/>
        </p:nvSpPr>
        <p:spPr>
          <a:xfrm>
            <a:off x="4788024" y="1861078"/>
            <a:ext cx="3456384" cy="1107996"/>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ea typeface="Calibri" panose="020F0502020204030204" pitchFamily="34" charset="0"/>
                <a:cs typeface="Times New Roman" panose="02020603050405020304" pitchFamily="18" charset="0"/>
              </a:rPr>
              <a:t>Demand-driven analysis</a:t>
            </a:r>
          </a:p>
          <a:p>
            <a:pPr marL="285750" indent="-285750">
              <a:buFont typeface="Arial" panose="020B0604020202020204" pitchFamily="34" charset="0"/>
              <a:buChar char="•"/>
            </a:pPr>
            <a:r>
              <a:rPr lang="it-IT" sz="2200" dirty="0">
                <a:latin typeface="Cambria" panose="02040503050406030204" pitchFamily="18" charset="0"/>
                <a:ea typeface="Calibri" panose="020F0502020204030204" pitchFamily="34" charset="0"/>
                <a:cs typeface="Times New Roman" panose="02020603050405020304" pitchFamily="18" charset="0"/>
              </a:rPr>
              <a:t>Pressure-</a:t>
            </a:r>
            <a:r>
              <a:rPr lang="it-IT" sz="2200" dirty="0" err="1">
                <a:latin typeface="Cambria" panose="02040503050406030204" pitchFamily="18" charset="0"/>
                <a:ea typeface="Calibri" panose="020F0502020204030204" pitchFamily="34" charset="0"/>
                <a:cs typeface="Times New Roman" panose="02020603050405020304" pitchFamily="18" charset="0"/>
              </a:rPr>
              <a:t>driven</a:t>
            </a:r>
            <a:r>
              <a:rPr lang="it-IT" sz="2200" dirty="0">
                <a:latin typeface="Cambria" panose="02040503050406030204" pitchFamily="18" charset="0"/>
                <a:ea typeface="Calibri" panose="020F0502020204030204" pitchFamily="34" charset="0"/>
                <a:cs typeface="Times New Roman" panose="02020603050405020304" pitchFamily="18" charset="0"/>
              </a:rPr>
              <a:t> </a:t>
            </a:r>
            <a:r>
              <a:rPr lang="it-IT" sz="2200" dirty="0" err="1">
                <a:latin typeface="Cambria" panose="02040503050406030204" pitchFamily="18" charset="0"/>
                <a:ea typeface="Calibri" panose="020F0502020204030204" pitchFamily="34" charset="0"/>
                <a:cs typeface="Times New Roman" panose="02020603050405020304" pitchFamily="18" charset="0"/>
              </a:rPr>
              <a:t>analysis</a:t>
            </a:r>
            <a:endParaRPr lang="it-IT" sz="2200" dirty="0">
              <a:latin typeface="Cambria" panose="020405030504060302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2200" dirty="0"/>
          </a:p>
        </p:txBody>
      </p:sp>
      <p:cxnSp>
        <p:nvCxnSpPr>
          <p:cNvPr id="10" name="Connettore 1 9"/>
          <p:cNvCxnSpPr/>
          <p:nvPr/>
        </p:nvCxnSpPr>
        <p:spPr>
          <a:xfrm>
            <a:off x="4610944" y="1843260"/>
            <a:ext cx="0" cy="48261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182960" y="2727962"/>
            <a:ext cx="4427985" cy="769441"/>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cs typeface="Times New Roman" panose="02020603050405020304" pitchFamily="18" charset="0"/>
              </a:rPr>
              <a:t>Representation of leakages as free orifices (</a:t>
            </a:r>
            <a:r>
              <a:rPr lang="en-US" sz="2200" i="1" dirty="0" smtClean="0">
                <a:latin typeface="Cambria" panose="02040503050406030204" pitchFamily="18" charset="0"/>
                <a:cs typeface="Times New Roman" panose="02020603050405020304" pitchFamily="18" charset="0"/>
              </a:rPr>
              <a:t>hydrants</a:t>
            </a:r>
            <a:r>
              <a:rPr lang="en-US" sz="2200" dirty="0" smtClean="0">
                <a:latin typeface="Cambria" panose="02040503050406030204" pitchFamily="18" charset="0"/>
                <a:cs typeface="Times New Roman" panose="02020603050405020304" pitchFamily="18" charset="0"/>
              </a:rPr>
              <a:t>) at node </a:t>
            </a:r>
            <a:endParaRPr lang="en-GB" sz="2200" dirty="0"/>
          </a:p>
        </p:txBody>
      </p:sp>
      <p:sp>
        <p:nvSpPr>
          <p:cNvPr id="13" name="Rettangolo 12"/>
          <p:cNvSpPr/>
          <p:nvPr/>
        </p:nvSpPr>
        <p:spPr>
          <a:xfrm>
            <a:off x="4788024" y="2751826"/>
            <a:ext cx="4320480" cy="1969770"/>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cs typeface="Times New Roman" panose="02020603050405020304" pitchFamily="18" charset="0"/>
              </a:rPr>
              <a:t>Representation of:</a:t>
            </a:r>
          </a:p>
          <a:p>
            <a:pPr marL="800100" lvl="1" indent="-342900">
              <a:buFont typeface="Wingdings" panose="05000000000000000000" pitchFamily="2" charset="2"/>
              <a:buChar char="ü"/>
            </a:pPr>
            <a:r>
              <a:rPr lang="en-US" sz="2000" dirty="0">
                <a:latin typeface="Cambria" panose="02040503050406030204" pitchFamily="18" charset="0"/>
                <a:cs typeface="Times New Roman" panose="02020603050405020304" pitchFamily="18" charset="0"/>
              </a:rPr>
              <a:t>B</a:t>
            </a:r>
            <a:r>
              <a:rPr lang="en-US" sz="2000" dirty="0" smtClean="0">
                <a:latin typeface="Cambria" panose="02040503050406030204" pitchFamily="18" charset="0"/>
                <a:cs typeface="Times New Roman" panose="02020603050405020304" pitchFamily="18" charset="0"/>
              </a:rPr>
              <a:t>ursts leakages as free orifices at node</a:t>
            </a:r>
          </a:p>
          <a:p>
            <a:pPr marL="800100" lvl="1" indent="-342900">
              <a:buFont typeface="Wingdings" panose="05000000000000000000" pitchFamily="2" charset="2"/>
              <a:buChar char="ü"/>
            </a:pPr>
            <a:r>
              <a:rPr lang="en-US" sz="2000" dirty="0" smtClean="0">
                <a:latin typeface="Cambria" panose="02040503050406030204" pitchFamily="18" charset="0"/>
                <a:cs typeface="Times New Roman" panose="02020603050405020304" pitchFamily="18" charset="0"/>
              </a:rPr>
              <a:t>Background and unreported leakages distributed along pipes</a:t>
            </a:r>
            <a:endParaRPr lang="en-GB" sz="2000" dirty="0"/>
          </a:p>
        </p:txBody>
      </p:sp>
      <p:sp>
        <p:nvSpPr>
          <p:cNvPr id="14" name="Rettangolo 13"/>
          <p:cNvSpPr/>
          <p:nvPr/>
        </p:nvSpPr>
        <p:spPr>
          <a:xfrm>
            <a:off x="179512" y="4790562"/>
            <a:ext cx="4176464" cy="769441"/>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ea typeface="Calibri" panose="020F0502020204030204" pitchFamily="34" charset="0"/>
                <a:cs typeface="Times New Roman" panose="02020603050405020304" pitchFamily="18" charset="0"/>
              </a:rPr>
              <a:t>No other “customized” types of water demand </a:t>
            </a:r>
            <a:endParaRPr lang="en-GB" sz="2200" dirty="0"/>
          </a:p>
        </p:txBody>
      </p:sp>
      <p:sp>
        <p:nvSpPr>
          <p:cNvPr id="15" name="Rettangolo 14"/>
          <p:cNvSpPr/>
          <p:nvPr/>
        </p:nvSpPr>
        <p:spPr>
          <a:xfrm>
            <a:off x="4932040" y="4769275"/>
            <a:ext cx="3456384" cy="1107996"/>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ea typeface="Calibri" panose="020F0502020204030204" pitchFamily="34" charset="0"/>
                <a:cs typeface="Times New Roman" panose="02020603050405020304" pitchFamily="18" charset="0"/>
              </a:rPr>
              <a:t>Multi-floor </a:t>
            </a:r>
            <a:r>
              <a:rPr lang="en-US" sz="2200" dirty="0">
                <a:latin typeface="Cambria" panose="02040503050406030204" pitchFamily="18" charset="0"/>
                <a:ea typeface="Calibri" panose="020F0502020204030204" pitchFamily="34" charset="0"/>
                <a:cs typeface="Times New Roman" panose="02020603050405020304" pitchFamily="18" charset="0"/>
              </a:rPr>
              <a:t>buildings</a:t>
            </a:r>
          </a:p>
          <a:p>
            <a:pPr marL="285750" indent="-285750">
              <a:buFont typeface="Arial" panose="020B0604020202020204" pitchFamily="34" charset="0"/>
              <a:buChar char="•"/>
            </a:pPr>
            <a:r>
              <a:rPr lang="it-IT" sz="2200" dirty="0">
                <a:latin typeface="Cambria" panose="02040503050406030204" pitchFamily="18" charset="0"/>
                <a:ea typeface="Calibri" panose="020F0502020204030204" pitchFamily="34" charset="0"/>
                <a:cs typeface="Times New Roman" panose="02020603050405020304" pitchFamily="18" charset="0"/>
              </a:rPr>
              <a:t>Private «in-line» tanks</a:t>
            </a:r>
          </a:p>
          <a:p>
            <a:pPr marL="285750" indent="-285750">
              <a:buFont typeface="Arial" panose="020B0604020202020204" pitchFamily="34" charset="0"/>
              <a:buChar char="•"/>
            </a:pPr>
            <a:endParaRPr lang="en-GB" sz="2200" dirty="0"/>
          </a:p>
        </p:txBody>
      </p:sp>
      <p:sp>
        <p:nvSpPr>
          <p:cNvPr id="16" name="Rettangolo 15"/>
          <p:cNvSpPr/>
          <p:nvPr/>
        </p:nvSpPr>
        <p:spPr>
          <a:xfrm>
            <a:off x="179512" y="5633372"/>
            <a:ext cx="4176464" cy="1107996"/>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Cambria" panose="02040503050406030204" pitchFamily="18" charset="0"/>
                <a:ea typeface="Calibri" panose="020F0502020204030204" pitchFamily="34" charset="0"/>
                <a:cs typeface="Times New Roman" panose="02020603050405020304" pitchFamily="18" charset="0"/>
              </a:rPr>
              <a:t>No topological analysis integrated in the hydraulic model</a:t>
            </a:r>
            <a:endParaRPr lang="en-GB" sz="2200" dirty="0"/>
          </a:p>
        </p:txBody>
      </p:sp>
      <p:sp>
        <p:nvSpPr>
          <p:cNvPr id="17" name="Rettangolo 16"/>
          <p:cNvSpPr/>
          <p:nvPr/>
        </p:nvSpPr>
        <p:spPr>
          <a:xfrm>
            <a:off x="4932040" y="5633371"/>
            <a:ext cx="4176464" cy="769441"/>
          </a:xfrm>
          <a:prstGeom prst="rect">
            <a:avLst/>
          </a:prstGeom>
        </p:spPr>
        <p:txBody>
          <a:bodyPr wrap="square">
            <a:spAutoFit/>
          </a:bodyPr>
          <a:lstStyle/>
          <a:p>
            <a:pPr marL="285750" indent="-285750">
              <a:buFont typeface="Arial" panose="020B0604020202020204" pitchFamily="34" charset="0"/>
              <a:buChar char="•"/>
            </a:pPr>
            <a:r>
              <a:rPr lang="en-US" sz="2200" dirty="0">
                <a:latin typeface="Cambria" panose="02040503050406030204" pitchFamily="18" charset="0"/>
                <a:ea typeface="Calibri" panose="020F0502020204030204" pitchFamily="34" charset="0"/>
                <a:cs typeface="Times New Roman" panose="02020603050405020304" pitchFamily="18" charset="0"/>
              </a:rPr>
              <a:t>T</a:t>
            </a:r>
            <a:r>
              <a:rPr lang="en-US" sz="2200" dirty="0" smtClean="0">
                <a:latin typeface="Cambria" panose="02040503050406030204" pitchFamily="18" charset="0"/>
                <a:ea typeface="Calibri" panose="020F0502020204030204" pitchFamily="34" charset="0"/>
                <a:cs typeface="Times New Roman" panose="02020603050405020304" pitchFamily="18" charset="0"/>
              </a:rPr>
              <a:t>opological analysis integrated in the hydraulic model</a:t>
            </a:r>
            <a:endParaRPr lang="en-GB" sz="2200" dirty="0"/>
          </a:p>
        </p:txBody>
      </p:sp>
      <p:sp>
        <p:nvSpPr>
          <p:cNvPr id="18" name="Rettangolo 17"/>
          <p:cNvSpPr/>
          <p:nvPr/>
        </p:nvSpPr>
        <p:spPr>
          <a:xfrm>
            <a:off x="270294" y="-54634"/>
            <a:ext cx="8681301" cy="1077218"/>
          </a:xfrm>
          <a:prstGeom prst="rect">
            <a:avLst/>
          </a:prstGeom>
        </p:spPr>
        <p:txBody>
          <a:bodyPr wrap="square">
            <a:spAutoFit/>
          </a:bodyPr>
          <a:lstStyle/>
          <a:p>
            <a:pPr lvl="0" algn="ctr">
              <a:spcBef>
                <a:spcPct val="0"/>
              </a:spcBef>
              <a:defRPr/>
            </a:pPr>
            <a:r>
              <a:rPr lang="it-IT" sz="3200" b="1" dirty="0" err="1" smtClean="0">
                <a:solidFill>
                  <a:srgbClr val="002060"/>
                </a:solidFill>
                <a:effectLst>
                  <a:outerShdw blurRad="38100" dist="38100" dir="2700000" algn="tl">
                    <a:srgbClr val="000000">
                      <a:alpha val="43137"/>
                    </a:srgbClr>
                  </a:outerShdw>
                </a:effectLst>
                <a:cs typeface="Angsana New" pitchFamily="18" charset="-34"/>
              </a:rPr>
              <a:t>Hydraulic</a:t>
            </a:r>
            <a:r>
              <a:rPr lang="it-IT" sz="3200" b="1" dirty="0" smtClean="0">
                <a:solidFill>
                  <a:srgbClr val="002060"/>
                </a:solidFill>
                <a:effectLst>
                  <a:outerShdw blurRad="38100" dist="38100" dir="2700000" algn="tl">
                    <a:srgbClr val="000000">
                      <a:alpha val="43137"/>
                    </a:srgbClr>
                  </a:outerShdw>
                </a:effectLst>
                <a:cs typeface="Angsana New" pitchFamily="18" charset="-34"/>
              </a:rPr>
              <a:t> and </a:t>
            </a:r>
            <a:r>
              <a:rPr lang="it-IT" sz="3200" b="1" dirty="0" err="1" smtClean="0">
                <a:solidFill>
                  <a:srgbClr val="002060"/>
                </a:solidFill>
                <a:effectLst>
                  <a:outerShdw blurRad="38100" dist="38100" dir="2700000" algn="tl">
                    <a:srgbClr val="000000">
                      <a:alpha val="43137"/>
                    </a:srgbClr>
                  </a:outerShdw>
                </a:effectLst>
                <a:cs typeface="Angsana New" pitchFamily="18" charset="-34"/>
              </a:rPr>
              <a:t>topological</a:t>
            </a:r>
            <a:r>
              <a:rPr lang="it-IT" sz="3200" b="1" dirty="0" smtClean="0">
                <a:solidFill>
                  <a:srgbClr val="002060"/>
                </a:solidFill>
                <a:effectLst>
                  <a:outerShdw blurRad="38100" dist="38100" dir="2700000" algn="tl">
                    <a:srgbClr val="000000">
                      <a:alpha val="43137"/>
                    </a:srgbClr>
                  </a:outerShdw>
                </a:effectLst>
                <a:cs typeface="Angsana New" pitchFamily="18" charset="-34"/>
              </a:rPr>
              <a:t> </a:t>
            </a:r>
          </a:p>
          <a:p>
            <a:pPr lvl="0" algn="ctr">
              <a:spcBef>
                <a:spcPct val="0"/>
              </a:spcBef>
              <a:defRPr/>
            </a:pPr>
            <a:r>
              <a:rPr lang="it-IT" sz="3200" b="1" dirty="0" err="1" smtClean="0">
                <a:solidFill>
                  <a:srgbClr val="002060"/>
                </a:solidFill>
                <a:effectLst>
                  <a:outerShdw blurRad="38100" dist="38100" dir="2700000" algn="tl">
                    <a:srgbClr val="000000">
                      <a:alpha val="43137"/>
                    </a:srgbClr>
                  </a:outerShdw>
                </a:effectLst>
                <a:cs typeface="Angsana New" pitchFamily="18" charset="-34"/>
              </a:rPr>
              <a:t>analyses</a:t>
            </a:r>
            <a:endParaRPr lang="it-IT" sz="3200" b="1" dirty="0">
              <a:solidFill>
                <a:srgbClr val="002060"/>
              </a:solidFill>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994365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 di testo 13"/>
          <p:cNvSpPr txBox="1">
            <a:spLocks noChangeArrowheads="1"/>
          </p:cNvSpPr>
          <p:nvPr/>
        </p:nvSpPr>
        <p:spPr bwMode="auto">
          <a:xfrm>
            <a:off x="68195" y="980728"/>
            <a:ext cx="8955198" cy="4824536"/>
          </a:xfrm>
          <a:prstGeom prst="rect">
            <a:avLst/>
          </a:prstGeom>
          <a:solidFill>
            <a:srgbClr val="FFFFFF">
              <a:alpha val="50980"/>
            </a:srgbClr>
          </a:solidFill>
          <a:ln>
            <a:noFill/>
          </a:ln>
          <a:extLst/>
        </p:spPr>
        <p:txBody>
          <a:bodyPr rot="0" vert="horz" wrap="square" lIns="0" tIns="45720" rIns="0" bIns="45720" anchor="ctr" anchorCtr="0" upright="1">
            <a:noAutofit/>
          </a:bodyPr>
          <a:lstStyle/>
          <a:p>
            <a:pPr algn="ctr">
              <a:lnSpc>
                <a:spcPct val="150000"/>
              </a:lnSpc>
              <a:spcAft>
                <a:spcPts val="0"/>
              </a:spcAft>
            </a:pPr>
            <a:r>
              <a:rPr lang="en-GB" sz="3600" b="1" i="1" dirty="0" smtClean="0">
                <a:solidFill>
                  <a:schemeClr val="tx2"/>
                </a:solidFill>
                <a:effectLst>
                  <a:outerShdw blurRad="38100" dist="38100" dir="2700000" algn="tl">
                    <a:srgbClr val="000000">
                      <a:alpha val="43137"/>
                    </a:srgbClr>
                  </a:outerShdw>
                </a:effectLst>
                <a:latin typeface="Cambria" pitchFamily="18" charset="0"/>
                <a:ea typeface="+mj-ea"/>
                <a:cs typeface="+mj-cs"/>
              </a:rPr>
              <a:t>I</a:t>
            </a:r>
            <a:r>
              <a:rPr lang="en-GB" sz="2800" b="1" dirty="0" smtClean="0">
                <a:solidFill>
                  <a:srgbClr val="0070C0"/>
                </a:solidFill>
                <a:latin typeface="Cambria" panose="02040503050406030204" pitchFamily="18" charset="0"/>
                <a:ea typeface="Times New Roman" panose="02020603050405020304" pitchFamily="18" charset="0"/>
                <a:cs typeface="Times New Roman" panose="02020603050405020304" pitchFamily="18" charset="0"/>
              </a:rPr>
              <a:t>nnovation </a:t>
            </a:r>
            <a:r>
              <a:rPr lang="en-GB" sz="2800" b="1" i="1" dirty="0" smtClean="0">
                <a:solidFill>
                  <a:srgbClr val="0070C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a:t>
            </a:r>
            <a:r>
              <a:rPr lang="en-GB" sz="3600" b="1" i="1" dirty="0" smtClean="0">
                <a:solidFill>
                  <a:schemeClr val="tx2"/>
                </a:solidFill>
                <a:effectLst>
                  <a:outerShdw blurRad="38100" dist="38100" dir="2700000" algn="tl">
                    <a:srgbClr val="000000">
                      <a:alpha val="43137"/>
                    </a:srgbClr>
                  </a:outerShdw>
                </a:effectLst>
                <a:latin typeface="Cambria" pitchFamily="18" charset="0"/>
                <a:ea typeface="+mj-ea"/>
                <a:cs typeface="+mj-cs"/>
              </a:rPr>
              <a:t>D</a:t>
            </a:r>
            <a:r>
              <a:rPr lang="en-GB" sz="2800" b="1" dirty="0" smtClean="0">
                <a:solidFill>
                  <a:srgbClr val="0070C0"/>
                </a:solidFill>
                <a:latin typeface="Cambria" panose="02040503050406030204" pitchFamily="18" charset="0"/>
                <a:ea typeface="Times New Roman" panose="02020603050405020304" pitchFamily="18" charset="0"/>
                <a:cs typeface="Times New Roman" panose="02020603050405020304" pitchFamily="18" charset="0"/>
              </a:rPr>
              <a:t>ecision  </a:t>
            </a:r>
            <a:r>
              <a:rPr lang="en-GB" sz="3600" b="1" i="1" dirty="0" smtClean="0">
                <a:solidFill>
                  <a:schemeClr val="tx2"/>
                </a:solidFill>
                <a:effectLst>
                  <a:outerShdw blurRad="38100" dist="38100" dir="2700000" algn="tl">
                    <a:srgbClr val="000000">
                      <a:alpha val="43137"/>
                    </a:srgbClr>
                  </a:outerShdw>
                </a:effectLst>
                <a:latin typeface="Cambria" pitchFamily="18" charset="0"/>
                <a:ea typeface="+mj-ea"/>
                <a:cs typeface="+mj-cs"/>
              </a:rPr>
              <a:t>E</a:t>
            </a:r>
            <a:r>
              <a:rPr lang="en-GB" sz="2800" b="1" dirty="0" smtClean="0">
                <a:solidFill>
                  <a:srgbClr val="0070C0"/>
                </a:solidFill>
                <a:latin typeface="Cambria" panose="02040503050406030204" pitchFamily="18" charset="0"/>
                <a:ea typeface="Times New Roman" panose="02020603050405020304" pitchFamily="18" charset="0"/>
                <a:cs typeface="Times New Roman" panose="02020603050405020304" pitchFamily="18" charset="0"/>
              </a:rPr>
              <a:t>nvironment  </a:t>
            </a:r>
            <a:r>
              <a:rPr lang="en-GB" sz="3600" b="1" i="1" dirty="0">
                <a:solidFill>
                  <a:schemeClr val="tx2"/>
                </a:solidFill>
                <a:effectLst>
                  <a:outerShdw blurRad="38100" dist="38100" dir="2700000" algn="tl">
                    <a:srgbClr val="000000">
                      <a:alpha val="43137"/>
                    </a:srgbClr>
                  </a:outerShdw>
                </a:effectLst>
                <a:latin typeface="Cambria" pitchFamily="18" charset="0"/>
                <a:ea typeface="+mj-ea"/>
                <a:cs typeface="+mj-cs"/>
              </a:rPr>
              <a:t>A</a:t>
            </a:r>
            <a:r>
              <a:rPr lang="en-GB" sz="2800" b="1" dirty="0" smtClean="0">
                <a:solidFill>
                  <a:srgbClr val="0070C0"/>
                </a:solidFill>
                <a:latin typeface="Cambria" panose="02040503050406030204" pitchFamily="18" charset="0"/>
                <a:ea typeface="Times New Roman" panose="02020603050405020304" pitchFamily="18" charset="0"/>
                <a:cs typeface="Times New Roman" panose="02020603050405020304" pitchFamily="18" charset="0"/>
              </a:rPr>
              <a:t>wareness</a:t>
            </a:r>
          </a:p>
          <a:p>
            <a:pPr algn="ctr">
              <a:lnSpc>
                <a:spcPct val="150000"/>
              </a:lnSpc>
              <a:spcAft>
                <a:spcPts val="0"/>
              </a:spcAft>
            </a:pPr>
            <a:endParaRPr lang="en-GB" sz="2400" b="1" dirty="0" smtClean="0">
              <a:solidFill>
                <a:srgbClr val="0070C0"/>
              </a:solidFill>
              <a:latin typeface="Cambria" panose="02040503050406030204" pitchFamily="18" charset="0"/>
              <a:ea typeface="Times New Roman" panose="02020603050405020304" pitchFamily="18" charset="0"/>
              <a:cs typeface="Times New Roman" panose="02020603050405020304" pitchFamily="18" charset="0"/>
            </a:endParaRPr>
          </a:p>
          <a:p>
            <a:pPr algn="ctr">
              <a:lnSpc>
                <a:spcPct val="150000"/>
              </a:lnSpc>
            </a:pPr>
            <a:r>
              <a:rPr lang="en-GB" sz="2800" b="1" i="1" dirty="0">
                <a:solidFill>
                  <a:srgbClr val="00B0F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Transfer technology</a:t>
            </a:r>
            <a:r>
              <a:rPr lang="en-GB" sz="2800" b="1" i="1" dirty="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and </a:t>
            </a:r>
            <a:r>
              <a:rPr lang="en-GB" sz="2800" b="1" i="1" dirty="0">
                <a:solidFill>
                  <a:srgbClr val="00B0F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innovative tools </a:t>
            </a:r>
            <a:endParaRPr lang="en-GB" sz="2800" b="1" i="1" dirty="0" smtClean="0">
              <a:solidFill>
                <a:srgbClr val="00B0F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p>
            <a:pPr algn="ctr">
              <a:lnSpc>
                <a:spcPct val="150000"/>
              </a:lnSpc>
            </a:pPr>
            <a:r>
              <a:rPr lang="en-GB" sz="2800" b="1" i="1" dirty="0" smtClean="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for </a:t>
            </a:r>
            <a:r>
              <a:rPr lang="en-GB" sz="2800" b="1" i="1" dirty="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analysis and decision support </a:t>
            </a:r>
            <a:endParaRPr lang="en-GB" sz="2800" b="1" i="1" dirty="0" smtClean="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p>
            <a:pPr algn="ctr">
              <a:lnSpc>
                <a:spcPct val="150000"/>
              </a:lnSpc>
            </a:pPr>
            <a:r>
              <a:rPr lang="en-GB" sz="2800" b="1" i="1" dirty="0" smtClean="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from </a:t>
            </a:r>
            <a:r>
              <a:rPr lang="en-GB" sz="2800" b="1" i="1" dirty="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research to complex systems </a:t>
            </a:r>
            <a:r>
              <a:rPr lang="en-GB" sz="2800" b="1" i="1" dirty="0" smtClean="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in </a:t>
            </a:r>
            <a:r>
              <a:rPr lang="en-GB" sz="2800" b="1" i="1" dirty="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civil engineering </a:t>
            </a:r>
            <a:endParaRPr lang="en-GB" sz="2800" b="1" i="1" dirty="0" smtClean="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p>
            <a:pPr algn="ctr">
              <a:lnSpc>
                <a:spcPct val="150000"/>
              </a:lnSpc>
            </a:pPr>
            <a:r>
              <a:rPr lang="en-GB" sz="2800" b="1" i="1" dirty="0" smtClean="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to </a:t>
            </a:r>
            <a:r>
              <a:rPr lang="en-GB" sz="2800" b="1" i="1" dirty="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raise awareness of management </a:t>
            </a:r>
            <a:r>
              <a:rPr lang="en-GB" sz="2800" b="1" i="1" dirty="0" smtClean="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decisions in </a:t>
            </a:r>
            <a:r>
              <a:rPr lang="en-GB" sz="2800" b="1" i="1" dirty="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terms of </a:t>
            </a:r>
            <a:endParaRPr lang="en-GB" sz="2800" b="1" i="1" dirty="0" smtClean="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endParaRPr>
          </a:p>
          <a:p>
            <a:pPr algn="ctr">
              <a:lnSpc>
                <a:spcPct val="150000"/>
              </a:lnSpc>
            </a:pPr>
            <a:r>
              <a:rPr lang="en-GB" sz="2800" b="1" i="1" dirty="0" smtClean="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effectiveness</a:t>
            </a:r>
            <a:r>
              <a:rPr lang="en-GB" sz="2800" b="1" i="1" dirty="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efficiency and sustainability.</a:t>
            </a:r>
          </a:p>
        </p:txBody>
      </p:sp>
      <p:sp>
        <p:nvSpPr>
          <p:cNvPr id="9" name="Titolo 1"/>
          <p:cNvSpPr txBox="1">
            <a:spLocks/>
          </p:cNvSpPr>
          <p:nvPr/>
        </p:nvSpPr>
        <p:spPr>
          <a:xfrm>
            <a:off x="1403648" y="46202"/>
            <a:ext cx="6284292" cy="603286"/>
          </a:xfrm>
          <a:prstGeom prst="rect">
            <a:avLst/>
          </a:prstGeom>
        </p:spPr>
        <p:txBody>
          <a:bodyPr vert="horz" lIns="0" rIns="0" bIns="0" anchor="b">
            <a:normAutofit/>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i="1" dirty="0" err="1" smtClean="0">
                <a:solidFill>
                  <a:srgbClr val="00B0F0"/>
                </a:solidFill>
              </a:rPr>
              <a:t>Aims</a:t>
            </a:r>
            <a:r>
              <a:rPr lang="it-IT" i="1" dirty="0" smtClean="0">
                <a:solidFill>
                  <a:srgbClr val="00B0F0"/>
                </a:solidFill>
              </a:rPr>
              <a:t> and </a:t>
            </a:r>
            <a:r>
              <a:rPr lang="it-IT" i="1" dirty="0" err="1" smtClean="0">
                <a:solidFill>
                  <a:srgbClr val="00B0F0"/>
                </a:solidFill>
              </a:rPr>
              <a:t>scopes</a:t>
            </a:r>
            <a:endParaRPr lang="en-GB" i="1" dirty="0">
              <a:solidFill>
                <a:srgbClr val="00B0F0"/>
              </a:solidFill>
            </a:endParaRPr>
          </a:p>
        </p:txBody>
      </p:sp>
    </p:spTree>
    <p:extLst>
      <p:ext uri="{BB962C8B-B14F-4D97-AF65-F5344CB8AC3E}">
        <p14:creationId xmlns:p14="http://schemas.microsoft.com/office/powerpoint/2010/main" val="2976315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Analysis under variable topology </a:t>
            </a:r>
            <a:endParaRPr lang="en-US"/>
          </a:p>
        </p:txBody>
      </p:sp>
      <p:pic>
        <p:nvPicPr>
          <p:cNvPr id="4" name="Immagine 3" descr="Fig"/>
          <p:cNvPicPr/>
          <p:nvPr/>
        </p:nvPicPr>
        <p:blipFill>
          <a:blip r:embed="rId2" cstate="print"/>
          <a:srcRect/>
          <a:stretch>
            <a:fillRect/>
          </a:stretch>
        </p:blipFill>
        <p:spPr bwMode="auto">
          <a:xfrm>
            <a:off x="307344" y="1628800"/>
            <a:ext cx="4408672" cy="3240360"/>
          </a:xfrm>
          <a:prstGeom prst="rect">
            <a:avLst/>
          </a:prstGeom>
          <a:noFill/>
          <a:ln w="9525">
            <a:noFill/>
            <a:miter lim="800000"/>
            <a:headEnd/>
            <a:tailEnd/>
          </a:ln>
        </p:spPr>
      </p:pic>
      <p:pic>
        <p:nvPicPr>
          <p:cNvPr id="5" name="Immagine 4"/>
          <p:cNvPicPr/>
          <p:nvPr/>
        </p:nvPicPr>
        <p:blipFill rotWithShape="1">
          <a:blip r:embed="rId3" cstate="print"/>
          <a:srcRect l="20759" t="24099" r="15164" b="10499"/>
          <a:stretch/>
        </p:blipFill>
        <p:spPr bwMode="auto">
          <a:xfrm>
            <a:off x="323528" y="1629160"/>
            <a:ext cx="4410000" cy="3240000"/>
          </a:xfrm>
          <a:prstGeom prst="rect">
            <a:avLst/>
          </a:prstGeom>
          <a:noFill/>
          <a:ln w="9525">
            <a:noFill/>
            <a:miter lim="800000"/>
            <a:headEnd/>
            <a:tailEnd/>
          </a:ln>
        </p:spPr>
      </p:pic>
      <p:pic>
        <p:nvPicPr>
          <p:cNvPr id="7" name="Immagine 6"/>
          <p:cNvPicPr>
            <a:picLocks noChangeAspect="1"/>
          </p:cNvPicPr>
          <p:nvPr/>
        </p:nvPicPr>
        <p:blipFill rotWithShape="1">
          <a:blip r:embed="rId4" cstate="print">
            <a:extLst>
              <a:ext uri="{28A0092B-C50C-407E-A947-70E740481C1C}">
                <a14:useLocalDpi xmlns:a14="http://schemas.microsoft.com/office/drawing/2010/main" val="0"/>
              </a:ext>
            </a:extLst>
          </a:blip>
          <a:srcRect l="10135" t="8213" r="14865" b="6243"/>
          <a:stretch/>
        </p:blipFill>
        <p:spPr>
          <a:xfrm>
            <a:off x="3278568" y="3140968"/>
            <a:ext cx="5757928" cy="3600000"/>
          </a:xfrm>
          <a:prstGeom prst="rect">
            <a:avLst/>
          </a:prstGeom>
          <a:ln>
            <a:noFill/>
          </a:ln>
          <a:effectLst>
            <a:outerShdw blurRad="292100" dist="139700" dir="2700000" algn="tl" rotWithShape="0">
              <a:srgbClr val="333333">
                <a:alpha val="65000"/>
              </a:srgbClr>
            </a:outerShdw>
          </a:effectLst>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19069">
            <a:off x="1519394" y="1817370"/>
            <a:ext cx="270000" cy="268865"/>
          </a:xfrm>
          <a:prstGeom prst="rect">
            <a:avLst/>
          </a:prstGeom>
        </p:spPr>
      </p:pic>
      <p:pic>
        <p:nvPicPr>
          <p:cNvPr id="10" name="Immagine 9"/>
          <p:cNvPicPr>
            <a:picLocks noChangeAspect="1"/>
          </p:cNvPicPr>
          <p:nvPr/>
        </p:nvPicPr>
        <p:blipFill rotWithShape="1">
          <a:blip r:embed="rId6" cstate="print">
            <a:extLst>
              <a:ext uri="{28A0092B-C50C-407E-A947-70E740481C1C}">
                <a14:useLocalDpi xmlns:a14="http://schemas.microsoft.com/office/drawing/2010/main" val="0"/>
              </a:ext>
            </a:extLst>
          </a:blip>
          <a:srcRect l="7568" r="6622" b="3037"/>
          <a:stretch/>
        </p:blipFill>
        <p:spPr>
          <a:xfrm>
            <a:off x="5364088" y="1248723"/>
            <a:ext cx="3519982" cy="2180277"/>
          </a:xfrm>
          <a:prstGeom prst="rect">
            <a:avLst/>
          </a:prstGeom>
        </p:spPr>
      </p:pic>
    </p:spTree>
    <p:extLst>
      <p:ext uri="{BB962C8B-B14F-4D97-AF65-F5344CB8AC3E}">
        <p14:creationId xmlns:p14="http://schemas.microsoft.com/office/powerpoint/2010/main" val="277898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Analysis under variable topology </a:t>
            </a:r>
            <a:endParaRPr lang="en-US"/>
          </a:p>
        </p:txBody>
      </p:sp>
      <p:pic>
        <p:nvPicPr>
          <p:cNvPr id="4" name="Immagine 3" descr="Fig"/>
          <p:cNvPicPr/>
          <p:nvPr/>
        </p:nvPicPr>
        <p:blipFill>
          <a:blip r:embed="rId2" cstate="print"/>
          <a:srcRect/>
          <a:stretch>
            <a:fillRect/>
          </a:stretch>
        </p:blipFill>
        <p:spPr bwMode="auto">
          <a:xfrm>
            <a:off x="307344" y="1628800"/>
            <a:ext cx="4408672" cy="3240360"/>
          </a:xfrm>
          <a:prstGeom prst="rect">
            <a:avLst/>
          </a:prstGeom>
          <a:noFill/>
          <a:ln w="9525">
            <a:noFill/>
            <a:miter lim="800000"/>
            <a:headEnd/>
            <a:tailEnd/>
          </a:ln>
        </p:spPr>
      </p:pic>
      <p:pic>
        <p:nvPicPr>
          <p:cNvPr id="5" name="Immagine 4"/>
          <p:cNvPicPr/>
          <p:nvPr/>
        </p:nvPicPr>
        <p:blipFill rotWithShape="1">
          <a:blip r:embed="rId3" cstate="print"/>
          <a:srcRect l="20759" t="24099" r="15164" b="10499"/>
          <a:stretch/>
        </p:blipFill>
        <p:spPr bwMode="auto">
          <a:xfrm>
            <a:off x="323528" y="1629160"/>
            <a:ext cx="4410000" cy="3240000"/>
          </a:xfrm>
          <a:prstGeom prst="rect">
            <a:avLst/>
          </a:prstGeom>
          <a:noFill/>
          <a:ln w="9525">
            <a:noFill/>
            <a:miter lim="800000"/>
            <a:headEnd/>
            <a:tailEnd/>
          </a:ln>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19069">
            <a:off x="1591402" y="3113514"/>
            <a:ext cx="270000" cy="268865"/>
          </a:xfrm>
          <a:prstGeom prst="rect">
            <a:avLst/>
          </a:prstGeom>
        </p:spPr>
      </p:pic>
      <p:pic>
        <p:nvPicPr>
          <p:cNvPr id="6" name="Immagine 5"/>
          <p:cNvPicPr>
            <a:picLocks noChangeAspect="1"/>
          </p:cNvPicPr>
          <p:nvPr/>
        </p:nvPicPr>
        <p:blipFill rotWithShape="1">
          <a:blip r:embed="rId5" cstate="print">
            <a:extLst>
              <a:ext uri="{28A0092B-C50C-407E-A947-70E740481C1C}">
                <a14:useLocalDpi xmlns:a14="http://schemas.microsoft.com/office/drawing/2010/main" val="0"/>
              </a:ext>
            </a:extLst>
          </a:blip>
          <a:srcRect l="10135" t="7722" r="14865" b="7720"/>
          <a:stretch/>
        </p:blipFill>
        <p:spPr>
          <a:xfrm>
            <a:off x="3283432" y="3140968"/>
            <a:ext cx="5825072" cy="3600000"/>
          </a:xfrm>
          <a:prstGeom prst="rect">
            <a:avLst/>
          </a:prstGeom>
          <a:ln>
            <a:noFill/>
          </a:ln>
          <a:effectLst>
            <a:outerShdw blurRad="292100" dist="139700" dir="2700000" algn="tl" rotWithShape="0">
              <a:srgbClr val="333333">
                <a:alpha val="65000"/>
              </a:srgbClr>
            </a:outerShdw>
          </a:effectLst>
        </p:spPr>
      </p:pic>
      <p:pic>
        <p:nvPicPr>
          <p:cNvPr id="8" name="Immagine 7"/>
          <p:cNvPicPr>
            <a:picLocks noChangeAspect="1"/>
          </p:cNvPicPr>
          <p:nvPr/>
        </p:nvPicPr>
        <p:blipFill rotWithShape="1">
          <a:blip r:embed="rId6" cstate="print">
            <a:extLst>
              <a:ext uri="{28A0092B-C50C-407E-A947-70E740481C1C}">
                <a14:useLocalDpi xmlns:a14="http://schemas.microsoft.com/office/drawing/2010/main" val="0"/>
              </a:ext>
            </a:extLst>
          </a:blip>
          <a:srcRect l="7433" t="2051" r="7162" b="3036"/>
          <a:stretch/>
        </p:blipFill>
        <p:spPr>
          <a:xfrm>
            <a:off x="5508104" y="1279826"/>
            <a:ext cx="3528000" cy="2149174"/>
          </a:xfrm>
          <a:prstGeom prst="rect">
            <a:avLst/>
          </a:prstGeom>
        </p:spPr>
      </p:pic>
    </p:spTree>
    <p:extLst>
      <p:ext uri="{BB962C8B-B14F-4D97-AF65-F5344CB8AC3E}">
        <p14:creationId xmlns:p14="http://schemas.microsoft.com/office/powerpoint/2010/main" val="243145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1638" y="620688"/>
            <a:ext cx="7850882" cy="866360"/>
          </a:xfrm>
        </p:spPr>
        <p:txBody>
          <a:bodyPr>
            <a:normAutofit fontScale="90000"/>
          </a:bodyPr>
          <a:lstStyle/>
          <a:p>
            <a:r>
              <a:rPr lang="en-US" dirty="0" smtClean="0"/>
              <a:t>Analysis of </a:t>
            </a:r>
            <a:br>
              <a:rPr lang="en-US" dirty="0" smtClean="0"/>
            </a:br>
            <a:r>
              <a:rPr lang="en-US" dirty="0" smtClean="0"/>
              <a:t>Isolation Valve System</a:t>
            </a:r>
            <a:endParaRPr lang="en-US" dirty="0"/>
          </a:p>
        </p:txBody>
      </p:sp>
      <p:sp>
        <p:nvSpPr>
          <p:cNvPr id="4" name="Text Box 43"/>
          <p:cNvSpPr txBox="1">
            <a:spLocks noChangeArrowheads="1"/>
          </p:cNvSpPr>
          <p:nvPr/>
        </p:nvSpPr>
        <p:spPr bwMode="auto">
          <a:xfrm>
            <a:off x="3203848" y="1909281"/>
            <a:ext cx="4764087" cy="1015663"/>
          </a:xfrm>
          <a:prstGeom prst="rect">
            <a:avLst/>
          </a:prstGeom>
          <a:noFill/>
          <a:ln w="9525">
            <a:noFill/>
            <a:miter lim="800000"/>
            <a:headEnd/>
            <a:tailEnd/>
          </a:ln>
        </p:spPr>
        <p:txBody>
          <a:bodyPr wrap="square">
            <a:spAutoFit/>
          </a:bodyPr>
          <a:lstStyle/>
          <a:p>
            <a:pPr algn="ctr">
              <a:spcBef>
                <a:spcPct val="50000"/>
              </a:spcBef>
            </a:pPr>
            <a:r>
              <a:rPr lang="en-US" sz="2400" smtClean="0"/>
              <a:t>Isolation Valve System</a:t>
            </a:r>
          </a:p>
          <a:p>
            <a:pPr algn="ctr">
              <a:spcBef>
                <a:spcPct val="50000"/>
              </a:spcBef>
            </a:pPr>
            <a:r>
              <a:rPr lang="en-US" sz="2400" smtClean="0"/>
              <a:t>V1, V2, V3, V4, V5, V6</a:t>
            </a:r>
            <a:endParaRPr lang="en-US" sz="2400" b="1"/>
          </a:p>
        </p:txBody>
      </p:sp>
      <p:sp>
        <p:nvSpPr>
          <p:cNvPr id="5" name="AutoShape 2"/>
          <p:cNvSpPr>
            <a:spLocks noChangeAspect="1" noChangeArrowheads="1" noTextEdit="1"/>
          </p:cNvSpPr>
          <p:nvPr/>
        </p:nvSpPr>
        <p:spPr bwMode="auto">
          <a:xfrm>
            <a:off x="798586" y="1461914"/>
            <a:ext cx="7553325" cy="5337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 name="Line 4"/>
          <p:cNvSpPr>
            <a:spLocks noChangeShapeType="1"/>
          </p:cNvSpPr>
          <p:nvPr/>
        </p:nvSpPr>
        <p:spPr bwMode="auto">
          <a:xfrm>
            <a:off x="2471811" y="1560339"/>
            <a:ext cx="19050" cy="19050"/>
          </a:xfrm>
          <a:prstGeom prst="line">
            <a:avLst/>
          </a:prstGeom>
          <a:no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7" name="Line 5"/>
          <p:cNvSpPr>
            <a:spLocks noChangeShapeType="1"/>
          </p:cNvSpPr>
          <p:nvPr/>
        </p:nvSpPr>
        <p:spPr bwMode="auto">
          <a:xfrm>
            <a:off x="1050999" y="1939751"/>
            <a:ext cx="1800225" cy="1800225"/>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 name="Freeform 6"/>
          <p:cNvSpPr>
            <a:spLocks/>
          </p:cNvSpPr>
          <p:nvPr/>
        </p:nvSpPr>
        <p:spPr bwMode="auto">
          <a:xfrm>
            <a:off x="993849" y="1881014"/>
            <a:ext cx="115888" cy="115887"/>
          </a:xfrm>
          <a:custGeom>
            <a:avLst/>
            <a:gdLst/>
            <a:ahLst/>
            <a:cxnLst>
              <a:cxn ang="0">
                <a:pos x="160" y="160"/>
              </a:cxn>
              <a:cxn ang="0">
                <a:pos x="160" y="35"/>
              </a:cxn>
              <a:cxn ang="0">
                <a:pos x="35" y="35"/>
              </a:cxn>
              <a:cxn ang="0">
                <a:pos x="35" y="35"/>
              </a:cxn>
              <a:cxn ang="0">
                <a:pos x="35" y="160"/>
              </a:cxn>
              <a:cxn ang="0">
                <a:pos x="160" y="160"/>
              </a:cxn>
            </a:cxnLst>
            <a:rect l="0" t="0" r="r" b="b"/>
            <a:pathLst>
              <a:path w="195" h="195">
                <a:moveTo>
                  <a:pt x="160" y="160"/>
                </a:moveTo>
                <a:cubicBezTo>
                  <a:pt x="195" y="125"/>
                  <a:pt x="195" y="69"/>
                  <a:pt x="160" y="35"/>
                </a:cubicBezTo>
                <a:cubicBezTo>
                  <a:pt x="126" y="0"/>
                  <a:pt x="69" y="0"/>
                  <a:pt x="35" y="35"/>
                </a:cubicBezTo>
                <a:cubicBezTo>
                  <a:pt x="35" y="35"/>
                  <a:pt x="35" y="35"/>
                  <a:pt x="35" y="35"/>
                </a:cubicBezTo>
                <a:cubicBezTo>
                  <a:pt x="0" y="69"/>
                  <a:pt x="0" y="125"/>
                  <a:pt x="35" y="160"/>
                </a:cubicBezTo>
                <a:cubicBezTo>
                  <a:pt x="69" y="195"/>
                  <a:pt x="126" y="195"/>
                  <a:pt x="160" y="160"/>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9" name="Freeform 7"/>
          <p:cNvSpPr>
            <a:spLocks/>
          </p:cNvSpPr>
          <p:nvPr/>
        </p:nvSpPr>
        <p:spPr bwMode="auto">
          <a:xfrm>
            <a:off x="2792486" y="3681239"/>
            <a:ext cx="115888" cy="115887"/>
          </a:xfrm>
          <a:custGeom>
            <a:avLst/>
            <a:gdLst/>
            <a:ahLst/>
            <a:cxnLst>
              <a:cxn ang="0">
                <a:pos x="34" y="34"/>
              </a:cxn>
              <a:cxn ang="0">
                <a:pos x="34" y="160"/>
              </a:cxn>
              <a:cxn ang="0">
                <a:pos x="160" y="160"/>
              </a:cxn>
              <a:cxn ang="0">
                <a:pos x="160" y="160"/>
              </a:cxn>
              <a:cxn ang="0">
                <a:pos x="160" y="34"/>
              </a:cxn>
              <a:cxn ang="0">
                <a:pos x="34" y="34"/>
              </a:cxn>
            </a:cxnLst>
            <a:rect l="0" t="0" r="r" b="b"/>
            <a:pathLst>
              <a:path w="195" h="194">
                <a:moveTo>
                  <a:pt x="34" y="34"/>
                </a:moveTo>
                <a:cubicBezTo>
                  <a:pt x="0" y="69"/>
                  <a:pt x="0" y="125"/>
                  <a:pt x="34" y="160"/>
                </a:cubicBezTo>
                <a:cubicBezTo>
                  <a:pt x="69" y="194"/>
                  <a:pt x="125" y="194"/>
                  <a:pt x="160" y="160"/>
                </a:cubicBezTo>
                <a:cubicBezTo>
                  <a:pt x="160" y="160"/>
                  <a:pt x="160" y="160"/>
                  <a:pt x="160" y="160"/>
                </a:cubicBezTo>
                <a:cubicBezTo>
                  <a:pt x="195" y="125"/>
                  <a:pt x="195" y="69"/>
                  <a:pt x="160" y="34"/>
                </a:cubicBezTo>
                <a:cubicBezTo>
                  <a:pt x="125" y="0"/>
                  <a:pt x="69" y="0"/>
                  <a:pt x="34" y="34"/>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0" name="Freeform 8"/>
          <p:cNvSpPr>
            <a:spLocks/>
          </p:cNvSpPr>
          <p:nvPr/>
        </p:nvSpPr>
        <p:spPr bwMode="auto">
          <a:xfrm>
            <a:off x="1803474" y="2692226"/>
            <a:ext cx="288925" cy="287337"/>
          </a:xfrm>
          <a:custGeom>
            <a:avLst/>
            <a:gdLst/>
            <a:ahLst/>
            <a:cxnLst>
              <a:cxn ang="0">
                <a:pos x="0" y="102"/>
              </a:cxn>
              <a:cxn ang="0">
                <a:pos x="80" y="181"/>
              </a:cxn>
              <a:cxn ang="0">
                <a:pos x="182" y="79"/>
              </a:cxn>
              <a:cxn ang="0">
                <a:pos x="102" y="0"/>
              </a:cxn>
              <a:cxn ang="0">
                <a:pos x="0" y="102"/>
              </a:cxn>
            </a:cxnLst>
            <a:rect l="0" t="0" r="r" b="b"/>
            <a:pathLst>
              <a:path w="182" h="181">
                <a:moveTo>
                  <a:pt x="0" y="102"/>
                </a:moveTo>
                <a:lnTo>
                  <a:pt x="80" y="181"/>
                </a:lnTo>
                <a:lnTo>
                  <a:pt x="182" y="79"/>
                </a:lnTo>
                <a:lnTo>
                  <a:pt x="102" y="0"/>
                </a:lnTo>
                <a:lnTo>
                  <a:pt x="0" y="1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1" name="Rectangle 9"/>
          <p:cNvSpPr>
            <a:spLocks noChangeArrowheads="1"/>
          </p:cNvSpPr>
          <p:nvPr/>
        </p:nvSpPr>
        <p:spPr bwMode="auto">
          <a:xfrm rot="2700000">
            <a:off x="1900311" y="2731914"/>
            <a:ext cx="19050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8</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Line 10"/>
          <p:cNvSpPr>
            <a:spLocks noChangeShapeType="1"/>
          </p:cNvSpPr>
          <p:nvPr/>
        </p:nvSpPr>
        <p:spPr bwMode="auto">
          <a:xfrm>
            <a:off x="2851224" y="3739976"/>
            <a:ext cx="2698750" cy="1587"/>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3" name="Freeform 11"/>
          <p:cNvSpPr>
            <a:spLocks/>
          </p:cNvSpPr>
          <p:nvPr/>
        </p:nvSpPr>
        <p:spPr bwMode="auto">
          <a:xfrm>
            <a:off x="2797249" y="3686001"/>
            <a:ext cx="106363" cy="106362"/>
          </a:xfrm>
          <a:custGeom>
            <a:avLst/>
            <a:gdLst/>
            <a:ahLst/>
            <a:cxnLst>
              <a:cxn ang="0">
                <a:pos x="178" y="89"/>
              </a:cxn>
              <a:cxn ang="0">
                <a:pos x="89" y="0"/>
              </a:cxn>
              <a:cxn ang="0">
                <a:pos x="0" y="89"/>
              </a:cxn>
              <a:cxn ang="0">
                <a:pos x="0" y="89"/>
              </a:cxn>
              <a:cxn ang="0">
                <a:pos x="89" y="178"/>
              </a:cxn>
              <a:cxn ang="0">
                <a:pos x="178" y="89"/>
              </a:cxn>
            </a:cxnLst>
            <a:rect l="0" t="0" r="r" b="b"/>
            <a:pathLst>
              <a:path w="178" h="178">
                <a:moveTo>
                  <a:pt x="178" y="89"/>
                </a:moveTo>
                <a:cubicBezTo>
                  <a:pt x="178" y="40"/>
                  <a:pt x="138" y="0"/>
                  <a:pt x="89" y="0"/>
                </a:cubicBezTo>
                <a:cubicBezTo>
                  <a:pt x="40" y="0"/>
                  <a:pt x="0" y="40"/>
                  <a:pt x="0" y="89"/>
                </a:cubicBezTo>
                <a:cubicBezTo>
                  <a:pt x="0" y="89"/>
                  <a:pt x="0" y="89"/>
                  <a:pt x="0" y="89"/>
                </a:cubicBezTo>
                <a:cubicBezTo>
                  <a:pt x="0" y="138"/>
                  <a:pt x="40" y="178"/>
                  <a:pt x="89" y="178"/>
                </a:cubicBezTo>
                <a:cubicBezTo>
                  <a:pt x="138" y="178"/>
                  <a:pt x="178" y="138"/>
                  <a:pt x="178" y="89"/>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4" name="Freeform 12"/>
          <p:cNvSpPr>
            <a:spLocks/>
          </p:cNvSpPr>
          <p:nvPr/>
        </p:nvSpPr>
        <p:spPr bwMode="auto">
          <a:xfrm>
            <a:off x="5497586" y="3686001"/>
            <a:ext cx="104775" cy="106362"/>
          </a:xfrm>
          <a:custGeom>
            <a:avLst/>
            <a:gdLst/>
            <a:ahLst/>
            <a:cxnLst>
              <a:cxn ang="0">
                <a:pos x="0" y="89"/>
              </a:cxn>
              <a:cxn ang="0">
                <a:pos x="88" y="178"/>
              </a:cxn>
              <a:cxn ang="0">
                <a:pos x="177" y="89"/>
              </a:cxn>
              <a:cxn ang="0">
                <a:pos x="177" y="89"/>
              </a:cxn>
              <a:cxn ang="0">
                <a:pos x="88" y="0"/>
              </a:cxn>
              <a:cxn ang="0">
                <a:pos x="0" y="89"/>
              </a:cxn>
            </a:cxnLst>
            <a:rect l="0" t="0" r="r" b="b"/>
            <a:pathLst>
              <a:path w="177" h="178">
                <a:moveTo>
                  <a:pt x="0" y="89"/>
                </a:moveTo>
                <a:cubicBezTo>
                  <a:pt x="0" y="138"/>
                  <a:pt x="39" y="178"/>
                  <a:pt x="88" y="178"/>
                </a:cubicBezTo>
                <a:cubicBezTo>
                  <a:pt x="138" y="178"/>
                  <a:pt x="177" y="138"/>
                  <a:pt x="177" y="89"/>
                </a:cubicBezTo>
                <a:cubicBezTo>
                  <a:pt x="177" y="89"/>
                  <a:pt x="177" y="89"/>
                  <a:pt x="177" y="89"/>
                </a:cubicBezTo>
                <a:cubicBezTo>
                  <a:pt x="177" y="40"/>
                  <a:pt x="138" y="0"/>
                  <a:pt x="88" y="0"/>
                </a:cubicBezTo>
                <a:cubicBezTo>
                  <a:pt x="39" y="0"/>
                  <a:pt x="0" y="40"/>
                  <a:pt x="0" y="89"/>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Rectangle 13"/>
          <p:cNvSpPr>
            <a:spLocks noChangeArrowheads="1"/>
          </p:cNvSpPr>
          <p:nvPr/>
        </p:nvSpPr>
        <p:spPr bwMode="auto">
          <a:xfrm>
            <a:off x="4105349" y="3625676"/>
            <a:ext cx="180975" cy="228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6" name="Rectangle 14"/>
          <p:cNvSpPr>
            <a:spLocks noChangeArrowheads="1"/>
          </p:cNvSpPr>
          <p:nvPr/>
        </p:nvSpPr>
        <p:spPr bwMode="auto">
          <a:xfrm>
            <a:off x="4149799" y="3624089"/>
            <a:ext cx="19050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Line 15"/>
          <p:cNvSpPr>
            <a:spLocks noChangeShapeType="1"/>
          </p:cNvSpPr>
          <p:nvPr/>
        </p:nvSpPr>
        <p:spPr bwMode="auto">
          <a:xfrm>
            <a:off x="5549974" y="3739976"/>
            <a:ext cx="2698750" cy="1587"/>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Freeform 16"/>
          <p:cNvSpPr>
            <a:spLocks/>
          </p:cNvSpPr>
          <p:nvPr/>
        </p:nvSpPr>
        <p:spPr bwMode="auto">
          <a:xfrm>
            <a:off x="5497586" y="3686001"/>
            <a:ext cx="104775" cy="106362"/>
          </a:xfrm>
          <a:custGeom>
            <a:avLst/>
            <a:gdLst/>
            <a:ahLst/>
            <a:cxnLst>
              <a:cxn ang="0">
                <a:pos x="177" y="89"/>
              </a:cxn>
              <a:cxn ang="0">
                <a:pos x="88" y="0"/>
              </a:cxn>
              <a:cxn ang="0">
                <a:pos x="0" y="89"/>
              </a:cxn>
              <a:cxn ang="0">
                <a:pos x="0" y="89"/>
              </a:cxn>
              <a:cxn ang="0">
                <a:pos x="88" y="178"/>
              </a:cxn>
              <a:cxn ang="0">
                <a:pos x="177" y="89"/>
              </a:cxn>
            </a:cxnLst>
            <a:rect l="0" t="0" r="r" b="b"/>
            <a:pathLst>
              <a:path w="177" h="178">
                <a:moveTo>
                  <a:pt x="177" y="89"/>
                </a:moveTo>
                <a:cubicBezTo>
                  <a:pt x="177" y="40"/>
                  <a:pt x="138" y="0"/>
                  <a:pt x="88" y="0"/>
                </a:cubicBezTo>
                <a:cubicBezTo>
                  <a:pt x="39" y="0"/>
                  <a:pt x="0" y="40"/>
                  <a:pt x="0" y="89"/>
                </a:cubicBezTo>
                <a:cubicBezTo>
                  <a:pt x="0" y="89"/>
                  <a:pt x="0" y="89"/>
                  <a:pt x="0" y="89"/>
                </a:cubicBezTo>
                <a:cubicBezTo>
                  <a:pt x="0" y="138"/>
                  <a:pt x="39" y="178"/>
                  <a:pt x="88" y="178"/>
                </a:cubicBezTo>
                <a:cubicBezTo>
                  <a:pt x="138" y="178"/>
                  <a:pt x="177" y="138"/>
                  <a:pt x="177" y="89"/>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9" name="Freeform 17"/>
          <p:cNvSpPr>
            <a:spLocks/>
          </p:cNvSpPr>
          <p:nvPr/>
        </p:nvSpPr>
        <p:spPr bwMode="auto">
          <a:xfrm>
            <a:off x="8196336" y="3686001"/>
            <a:ext cx="106363" cy="106362"/>
          </a:xfrm>
          <a:custGeom>
            <a:avLst/>
            <a:gdLst/>
            <a:ahLst/>
            <a:cxnLst>
              <a:cxn ang="0">
                <a:pos x="0" y="89"/>
              </a:cxn>
              <a:cxn ang="0">
                <a:pos x="89" y="178"/>
              </a:cxn>
              <a:cxn ang="0">
                <a:pos x="178" y="89"/>
              </a:cxn>
              <a:cxn ang="0">
                <a:pos x="178" y="89"/>
              </a:cxn>
              <a:cxn ang="0">
                <a:pos x="89" y="0"/>
              </a:cxn>
              <a:cxn ang="0">
                <a:pos x="0" y="89"/>
              </a:cxn>
            </a:cxnLst>
            <a:rect l="0" t="0" r="r" b="b"/>
            <a:pathLst>
              <a:path w="178" h="178">
                <a:moveTo>
                  <a:pt x="0" y="89"/>
                </a:moveTo>
                <a:cubicBezTo>
                  <a:pt x="0" y="138"/>
                  <a:pt x="40" y="178"/>
                  <a:pt x="89" y="178"/>
                </a:cubicBezTo>
                <a:cubicBezTo>
                  <a:pt x="138" y="178"/>
                  <a:pt x="178" y="138"/>
                  <a:pt x="178" y="89"/>
                </a:cubicBezTo>
                <a:cubicBezTo>
                  <a:pt x="178" y="89"/>
                  <a:pt x="178" y="89"/>
                  <a:pt x="178" y="89"/>
                </a:cubicBezTo>
                <a:cubicBezTo>
                  <a:pt x="178" y="40"/>
                  <a:pt x="138" y="0"/>
                  <a:pt x="89" y="0"/>
                </a:cubicBezTo>
                <a:cubicBezTo>
                  <a:pt x="40" y="0"/>
                  <a:pt x="0" y="40"/>
                  <a:pt x="0" y="89"/>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0" name="Rectangle 18"/>
          <p:cNvSpPr>
            <a:spLocks noChangeArrowheads="1"/>
          </p:cNvSpPr>
          <p:nvPr/>
        </p:nvSpPr>
        <p:spPr bwMode="auto">
          <a:xfrm>
            <a:off x="6805686" y="3625676"/>
            <a:ext cx="179388" cy="228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1" name="Rectangle 19"/>
          <p:cNvSpPr>
            <a:spLocks noChangeArrowheads="1"/>
          </p:cNvSpPr>
          <p:nvPr/>
        </p:nvSpPr>
        <p:spPr bwMode="auto">
          <a:xfrm>
            <a:off x="6845374" y="3624089"/>
            <a:ext cx="19050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Line 20"/>
          <p:cNvSpPr>
            <a:spLocks noChangeShapeType="1"/>
          </p:cNvSpPr>
          <p:nvPr/>
        </p:nvSpPr>
        <p:spPr bwMode="auto">
          <a:xfrm>
            <a:off x="2851224" y="3739976"/>
            <a:ext cx="1588" cy="2698750"/>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3" name="Freeform 21"/>
          <p:cNvSpPr>
            <a:spLocks/>
          </p:cNvSpPr>
          <p:nvPr/>
        </p:nvSpPr>
        <p:spPr bwMode="auto">
          <a:xfrm>
            <a:off x="2797249" y="3686001"/>
            <a:ext cx="106363" cy="106362"/>
          </a:xfrm>
          <a:custGeom>
            <a:avLst/>
            <a:gdLst/>
            <a:ahLst/>
            <a:cxnLst>
              <a:cxn ang="0">
                <a:pos x="89" y="178"/>
              </a:cxn>
              <a:cxn ang="0">
                <a:pos x="178" y="89"/>
              </a:cxn>
              <a:cxn ang="0">
                <a:pos x="89" y="0"/>
              </a:cxn>
              <a:cxn ang="0">
                <a:pos x="89" y="0"/>
              </a:cxn>
              <a:cxn ang="0">
                <a:pos x="0" y="89"/>
              </a:cxn>
              <a:cxn ang="0">
                <a:pos x="89" y="178"/>
              </a:cxn>
            </a:cxnLst>
            <a:rect l="0" t="0" r="r" b="b"/>
            <a:pathLst>
              <a:path w="178" h="178">
                <a:moveTo>
                  <a:pt x="89" y="178"/>
                </a:moveTo>
                <a:cubicBezTo>
                  <a:pt x="138" y="178"/>
                  <a:pt x="178" y="138"/>
                  <a:pt x="178" y="89"/>
                </a:cubicBezTo>
                <a:cubicBezTo>
                  <a:pt x="178" y="40"/>
                  <a:pt x="138" y="0"/>
                  <a:pt x="89" y="0"/>
                </a:cubicBezTo>
                <a:cubicBezTo>
                  <a:pt x="89" y="0"/>
                  <a:pt x="89" y="0"/>
                  <a:pt x="89" y="0"/>
                </a:cubicBezTo>
                <a:cubicBezTo>
                  <a:pt x="40" y="0"/>
                  <a:pt x="0" y="40"/>
                  <a:pt x="0" y="89"/>
                </a:cubicBezTo>
                <a:cubicBezTo>
                  <a:pt x="0" y="138"/>
                  <a:pt x="40" y="178"/>
                  <a:pt x="89" y="178"/>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4" name="Freeform 22"/>
          <p:cNvSpPr>
            <a:spLocks/>
          </p:cNvSpPr>
          <p:nvPr/>
        </p:nvSpPr>
        <p:spPr bwMode="auto">
          <a:xfrm>
            <a:off x="2797249" y="6386339"/>
            <a:ext cx="106363" cy="104775"/>
          </a:xfrm>
          <a:custGeom>
            <a:avLst/>
            <a:gdLst/>
            <a:ahLst/>
            <a:cxnLst>
              <a:cxn ang="0">
                <a:pos x="89" y="0"/>
              </a:cxn>
              <a:cxn ang="0">
                <a:pos x="0" y="88"/>
              </a:cxn>
              <a:cxn ang="0">
                <a:pos x="89" y="177"/>
              </a:cxn>
              <a:cxn ang="0">
                <a:pos x="89" y="177"/>
              </a:cxn>
              <a:cxn ang="0">
                <a:pos x="178" y="88"/>
              </a:cxn>
              <a:cxn ang="0">
                <a:pos x="89" y="0"/>
              </a:cxn>
            </a:cxnLst>
            <a:rect l="0" t="0" r="r" b="b"/>
            <a:pathLst>
              <a:path w="178" h="177">
                <a:moveTo>
                  <a:pt x="89" y="0"/>
                </a:moveTo>
                <a:cubicBezTo>
                  <a:pt x="40" y="0"/>
                  <a:pt x="0" y="39"/>
                  <a:pt x="0" y="88"/>
                </a:cubicBezTo>
                <a:cubicBezTo>
                  <a:pt x="0" y="137"/>
                  <a:pt x="40" y="177"/>
                  <a:pt x="89" y="177"/>
                </a:cubicBezTo>
                <a:cubicBezTo>
                  <a:pt x="89" y="177"/>
                  <a:pt x="89" y="177"/>
                  <a:pt x="89" y="177"/>
                </a:cubicBezTo>
                <a:cubicBezTo>
                  <a:pt x="138" y="177"/>
                  <a:pt x="178" y="137"/>
                  <a:pt x="178" y="88"/>
                </a:cubicBezTo>
                <a:cubicBezTo>
                  <a:pt x="178" y="39"/>
                  <a:pt x="138" y="0"/>
                  <a:pt x="89" y="0"/>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5" name="Rectangle 23"/>
          <p:cNvSpPr>
            <a:spLocks noChangeArrowheads="1"/>
          </p:cNvSpPr>
          <p:nvPr/>
        </p:nvSpPr>
        <p:spPr bwMode="auto">
          <a:xfrm>
            <a:off x="2755974" y="4975051"/>
            <a:ext cx="179388" cy="228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6" name="Rectangle 24"/>
          <p:cNvSpPr>
            <a:spLocks noChangeArrowheads="1"/>
          </p:cNvSpPr>
          <p:nvPr/>
        </p:nvSpPr>
        <p:spPr bwMode="auto">
          <a:xfrm>
            <a:off x="2798836" y="4976639"/>
            <a:ext cx="19050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6</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Line 25"/>
          <p:cNvSpPr>
            <a:spLocks noChangeShapeType="1"/>
          </p:cNvSpPr>
          <p:nvPr/>
        </p:nvSpPr>
        <p:spPr bwMode="auto">
          <a:xfrm>
            <a:off x="5549974" y="3739976"/>
            <a:ext cx="1588" cy="2698750"/>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8" name="Freeform 26"/>
          <p:cNvSpPr>
            <a:spLocks/>
          </p:cNvSpPr>
          <p:nvPr/>
        </p:nvSpPr>
        <p:spPr bwMode="auto">
          <a:xfrm>
            <a:off x="5497586" y="3686001"/>
            <a:ext cx="104775" cy="106362"/>
          </a:xfrm>
          <a:custGeom>
            <a:avLst/>
            <a:gdLst/>
            <a:ahLst/>
            <a:cxnLst>
              <a:cxn ang="0">
                <a:pos x="88" y="178"/>
              </a:cxn>
              <a:cxn ang="0">
                <a:pos x="177" y="89"/>
              </a:cxn>
              <a:cxn ang="0">
                <a:pos x="88" y="0"/>
              </a:cxn>
              <a:cxn ang="0">
                <a:pos x="88" y="0"/>
              </a:cxn>
              <a:cxn ang="0">
                <a:pos x="0" y="89"/>
              </a:cxn>
              <a:cxn ang="0">
                <a:pos x="88" y="178"/>
              </a:cxn>
            </a:cxnLst>
            <a:rect l="0" t="0" r="r" b="b"/>
            <a:pathLst>
              <a:path w="177" h="178">
                <a:moveTo>
                  <a:pt x="88" y="178"/>
                </a:moveTo>
                <a:cubicBezTo>
                  <a:pt x="138" y="178"/>
                  <a:pt x="177" y="138"/>
                  <a:pt x="177" y="89"/>
                </a:cubicBezTo>
                <a:cubicBezTo>
                  <a:pt x="177" y="40"/>
                  <a:pt x="138" y="0"/>
                  <a:pt x="88" y="0"/>
                </a:cubicBezTo>
                <a:cubicBezTo>
                  <a:pt x="88" y="0"/>
                  <a:pt x="88" y="0"/>
                  <a:pt x="88" y="0"/>
                </a:cubicBezTo>
                <a:cubicBezTo>
                  <a:pt x="39" y="0"/>
                  <a:pt x="0" y="40"/>
                  <a:pt x="0" y="89"/>
                </a:cubicBezTo>
                <a:cubicBezTo>
                  <a:pt x="0" y="138"/>
                  <a:pt x="39" y="178"/>
                  <a:pt x="88" y="178"/>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9" name="Freeform 27"/>
          <p:cNvSpPr>
            <a:spLocks/>
          </p:cNvSpPr>
          <p:nvPr/>
        </p:nvSpPr>
        <p:spPr bwMode="auto">
          <a:xfrm>
            <a:off x="5497586" y="6386339"/>
            <a:ext cx="104775" cy="104775"/>
          </a:xfrm>
          <a:custGeom>
            <a:avLst/>
            <a:gdLst/>
            <a:ahLst/>
            <a:cxnLst>
              <a:cxn ang="0">
                <a:pos x="88" y="0"/>
              </a:cxn>
              <a:cxn ang="0">
                <a:pos x="0" y="88"/>
              </a:cxn>
              <a:cxn ang="0">
                <a:pos x="88" y="177"/>
              </a:cxn>
              <a:cxn ang="0">
                <a:pos x="88" y="177"/>
              </a:cxn>
              <a:cxn ang="0">
                <a:pos x="177" y="88"/>
              </a:cxn>
              <a:cxn ang="0">
                <a:pos x="88" y="0"/>
              </a:cxn>
            </a:cxnLst>
            <a:rect l="0" t="0" r="r" b="b"/>
            <a:pathLst>
              <a:path w="177" h="177">
                <a:moveTo>
                  <a:pt x="88" y="0"/>
                </a:moveTo>
                <a:cubicBezTo>
                  <a:pt x="39" y="0"/>
                  <a:pt x="0" y="39"/>
                  <a:pt x="0" y="88"/>
                </a:cubicBezTo>
                <a:cubicBezTo>
                  <a:pt x="0" y="137"/>
                  <a:pt x="39" y="177"/>
                  <a:pt x="88" y="177"/>
                </a:cubicBezTo>
                <a:cubicBezTo>
                  <a:pt x="88" y="177"/>
                  <a:pt x="88" y="177"/>
                  <a:pt x="88" y="177"/>
                </a:cubicBezTo>
                <a:cubicBezTo>
                  <a:pt x="138" y="177"/>
                  <a:pt x="177" y="137"/>
                  <a:pt x="177" y="88"/>
                </a:cubicBezTo>
                <a:cubicBezTo>
                  <a:pt x="177" y="39"/>
                  <a:pt x="138" y="0"/>
                  <a:pt x="88" y="0"/>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 name="Rectangle 28"/>
          <p:cNvSpPr>
            <a:spLocks noChangeArrowheads="1"/>
          </p:cNvSpPr>
          <p:nvPr/>
        </p:nvSpPr>
        <p:spPr bwMode="auto">
          <a:xfrm>
            <a:off x="5456311" y="4975051"/>
            <a:ext cx="177800" cy="228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31" name="Rectangle 29"/>
          <p:cNvSpPr>
            <a:spLocks noChangeArrowheads="1"/>
          </p:cNvSpPr>
          <p:nvPr/>
        </p:nvSpPr>
        <p:spPr bwMode="auto">
          <a:xfrm>
            <a:off x="5492824" y="4976639"/>
            <a:ext cx="19050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7</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Line 30"/>
          <p:cNvSpPr>
            <a:spLocks noChangeShapeType="1"/>
          </p:cNvSpPr>
          <p:nvPr/>
        </p:nvSpPr>
        <p:spPr bwMode="auto">
          <a:xfrm>
            <a:off x="5549974" y="6438726"/>
            <a:ext cx="2698750" cy="1587"/>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3" name="Freeform 31"/>
          <p:cNvSpPr>
            <a:spLocks/>
          </p:cNvSpPr>
          <p:nvPr/>
        </p:nvSpPr>
        <p:spPr bwMode="auto">
          <a:xfrm>
            <a:off x="5497586" y="6386339"/>
            <a:ext cx="104775" cy="104775"/>
          </a:xfrm>
          <a:custGeom>
            <a:avLst/>
            <a:gdLst/>
            <a:ahLst/>
            <a:cxnLst>
              <a:cxn ang="0">
                <a:pos x="177" y="88"/>
              </a:cxn>
              <a:cxn ang="0">
                <a:pos x="88" y="0"/>
              </a:cxn>
              <a:cxn ang="0">
                <a:pos x="0" y="88"/>
              </a:cxn>
              <a:cxn ang="0">
                <a:pos x="0" y="88"/>
              </a:cxn>
              <a:cxn ang="0">
                <a:pos x="88" y="177"/>
              </a:cxn>
              <a:cxn ang="0">
                <a:pos x="177" y="88"/>
              </a:cxn>
            </a:cxnLst>
            <a:rect l="0" t="0" r="r" b="b"/>
            <a:pathLst>
              <a:path w="177" h="177">
                <a:moveTo>
                  <a:pt x="177" y="88"/>
                </a:moveTo>
                <a:cubicBezTo>
                  <a:pt x="177" y="39"/>
                  <a:pt x="138" y="0"/>
                  <a:pt x="88" y="0"/>
                </a:cubicBezTo>
                <a:cubicBezTo>
                  <a:pt x="39" y="0"/>
                  <a:pt x="0" y="39"/>
                  <a:pt x="0" y="88"/>
                </a:cubicBezTo>
                <a:cubicBezTo>
                  <a:pt x="0" y="88"/>
                  <a:pt x="0" y="88"/>
                  <a:pt x="0" y="88"/>
                </a:cubicBezTo>
                <a:cubicBezTo>
                  <a:pt x="0" y="137"/>
                  <a:pt x="39" y="177"/>
                  <a:pt x="88" y="177"/>
                </a:cubicBezTo>
                <a:cubicBezTo>
                  <a:pt x="138" y="177"/>
                  <a:pt x="177" y="137"/>
                  <a:pt x="177" y="88"/>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4" name="Freeform 32"/>
          <p:cNvSpPr>
            <a:spLocks/>
          </p:cNvSpPr>
          <p:nvPr/>
        </p:nvSpPr>
        <p:spPr bwMode="auto">
          <a:xfrm>
            <a:off x="8196336" y="6386339"/>
            <a:ext cx="106363" cy="104775"/>
          </a:xfrm>
          <a:custGeom>
            <a:avLst/>
            <a:gdLst/>
            <a:ahLst/>
            <a:cxnLst>
              <a:cxn ang="0">
                <a:pos x="0" y="88"/>
              </a:cxn>
              <a:cxn ang="0">
                <a:pos x="89" y="177"/>
              </a:cxn>
              <a:cxn ang="0">
                <a:pos x="178" y="88"/>
              </a:cxn>
              <a:cxn ang="0">
                <a:pos x="178" y="88"/>
              </a:cxn>
              <a:cxn ang="0">
                <a:pos x="89" y="0"/>
              </a:cxn>
              <a:cxn ang="0">
                <a:pos x="0" y="88"/>
              </a:cxn>
            </a:cxnLst>
            <a:rect l="0" t="0" r="r" b="b"/>
            <a:pathLst>
              <a:path w="178" h="177">
                <a:moveTo>
                  <a:pt x="0" y="88"/>
                </a:moveTo>
                <a:cubicBezTo>
                  <a:pt x="0" y="137"/>
                  <a:pt x="40" y="177"/>
                  <a:pt x="89" y="177"/>
                </a:cubicBezTo>
                <a:cubicBezTo>
                  <a:pt x="138" y="177"/>
                  <a:pt x="178" y="137"/>
                  <a:pt x="178" y="88"/>
                </a:cubicBezTo>
                <a:cubicBezTo>
                  <a:pt x="178" y="88"/>
                  <a:pt x="178" y="88"/>
                  <a:pt x="178" y="88"/>
                </a:cubicBezTo>
                <a:cubicBezTo>
                  <a:pt x="178" y="39"/>
                  <a:pt x="138" y="0"/>
                  <a:pt x="89" y="0"/>
                </a:cubicBezTo>
                <a:cubicBezTo>
                  <a:pt x="40" y="0"/>
                  <a:pt x="0" y="39"/>
                  <a:pt x="0" y="88"/>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5" name="Rectangle 33"/>
          <p:cNvSpPr>
            <a:spLocks noChangeArrowheads="1"/>
          </p:cNvSpPr>
          <p:nvPr/>
        </p:nvSpPr>
        <p:spPr bwMode="auto">
          <a:xfrm>
            <a:off x="6805686" y="6324426"/>
            <a:ext cx="179388" cy="228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36" name="Rectangle 34"/>
          <p:cNvSpPr>
            <a:spLocks noChangeArrowheads="1"/>
          </p:cNvSpPr>
          <p:nvPr/>
        </p:nvSpPr>
        <p:spPr bwMode="auto">
          <a:xfrm>
            <a:off x="6845374" y="6327601"/>
            <a:ext cx="19050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4</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Line 35"/>
          <p:cNvSpPr>
            <a:spLocks noChangeShapeType="1"/>
          </p:cNvSpPr>
          <p:nvPr/>
        </p:nvSpPr>
        <p:spPr bwMode="auto">
          <a:xfrm>
            <a:off x="2851224" y="6438726"/>
            <a:ext cx="2698750" cy="1587"/>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8" name="Freeform 36"/>
          <p:cNvSpPr>
            <a:spLocks/>
          </p:cNvSpPr>
          <p:nvPr/>
        </p:nvSpPr>
        <p:spPr bwMode="auto">
          <a:xfrm>
            <a:off x="2797249" y="6386339"/>
            <a:ext cx="106363" cy="104775"/>
          </a:xfrm>
          <a:custGeom>
            <a:avLst/>
            <a:gdLst/>
            <a:ahLst/>
            <a:cxnLst>
              <a:cxn ang="0">
                <a:pos x="178" y="88"/>
              </a:cxn>
              <a:cxn ang="0">
                <a:pos x="89" y="0"/>
              </a:cxn>
              <a:cxn ang="0">
                <a:pos x="0" y="88"/>
              </a:cxn>
              <a:cxn ang="0">
                <a:pos x="0" y="88"/>
              </a:cxn>
              <a:cxn ang="0">
                <a:pos x="89" y="177"/>
              </a:cxn>
              <a:cxn ang="0">
                <a:pos x="178" y="88"/>
              </a:cxn>
            </a:cxnLst>
            <a:rect l="0" t="0" r="r" b="b"/>
            <a:pathLst>
              <a:path w="178" h="177">
                <a:moveTo>
                  <a:pt x="178" y="88"/>
                </a:moveTo>
                <a:cubicBezTo>
                  <a:pt x="178" y="39"/>
                  <a:pt x="138" y="0"/>
                  <a:pt x="89" y="0"/>
                </a:cubicBezTo>
                <a:cubicBezTo>
                  <a:pt x="40" y="0"/>
                  <a:pt x="0" y="39"/>
                  <a:pt x="0" y="88"/>
                </a:cubicBezTo>
                <a:cubicBezTo>
                  <a:pt x="0" y="88"/>
                  <a:pt x="0" y="88"/>
                  <a:pt x="0" y="88"/>
                </a:cubicBezTo>
                <a:cubicBezTo>
                  <a:pt x="0" y="137"/>
                  <a:pt x="40" y="177"/>
                  <a:pt x="89" y="177"/>
                </a:cubicBezTo>
                <a:cubicBezTo>
                  <a:pt x="138" y="177"/>
                  <a:pt x="178" y="137"/>
                  <a:pt x="178" y="88"/>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9" name="Freeform 37"/>
          <p:cNvSpPr>
            <a:spLocks/>
          </p:cNvSpPr>
          <p:nvPr/>
        </p:nvSpPr>
        <p:spPr bwMode="auto">
          <a:xfrm>
            <a:off x="5497586" y="6386339"/>
            <a:ext cx="104775" cy="104775"/>
          </a:xfrm>
          <a:custGeom>
            <a:avLst/>
            <a:gdLst/>
            <a:ahLst/>
            <a:cxnLst>
              <a:cxn ang="0">
                <a:pos x="0" y="88"/>
              </a:cxn>
              <a:cxn ang="0">
                <a:pos x="88" y="177"/>
              </a:cxn>
              <a:cxn ang="0">
                <a:pos x="177" y="88"/>
              </a:cxn>
              <a:cxn ang="0">
                <a:pos x="177" y="88"/>
              </a:cxn>
              <a:cxn ang="0">
                <a:pos x="88" y="0"/>
              </a:cxn>
              <a:cxn ang="0">
                <a:pos x="0" y="88"/>
              </a:cxn>
            </a:cxnLst>
            <a:rect l="0" t="0" r="r" b="b"/>
            <a:pathLst>
              <a:path w="177" h="177">
                <a:moveTo>
                  <a:pt x="0" y="88"/>
                </a:moveTo>
                <a:cubicBezTo>
                  <a:pt x="0" y="137"/>
                  <a:pt x="39" y="177"/>
                  <a:pt x="88" y="177"/>
                </a:cubicBezTo>
                <a:cubicBezTo>
                  <a:pt x="138" y="177"/>
                  <a:pt x="177" y="137"/>
                  <a:pt x="177" y="88"/>
                </a:cubicBezTo>
                <a:cubicBezTo>
                  <a:pt x="177" y="88"/>
                  <a:pt x="177" y="88"/>
                  <a:pt x="177" y="88"/>
                </a:cubicBezTo>
                <a:cubicBezTo>
                  <a:pt x="177" y="39"/>
                  <a:pt x="138" y="0"/>
                  <a:pt x="88" y="0"/>
                </a:cubicBezTo>
                <a:cubicBezTo>
                  <a:pt x="39" y="0"/>
                  <a:pt x="0" y="39"/>
                  <a:pt x="0" y="88"/>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40" name="Rectangle 38"/>
          <p:cNvSpPr>
            <a:spLocks noChangeArrowheads="1"/>
          </p:cNvSpPr>
          <p:nvPr/>
        </p:nvSpPr>
        <p:spPr bwMode="auto">
          <a:xfrm>
            <a:off x="4105349" y="6324426"/>
            <a:ext cx="180975" cy="228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41" name="Rectangle 39"/>
          <p:cNvSpPr>
            <a:spLocks noChangeArrowheads="1"/>
          </p:cNvSpPr>
          <p:nvPr/>
        </p:nvSpPr>
        <p:spPr bwMode="auto">
          <a:xfrm>
            <a:off x="4149799" y="6327601"/>
            <a:ext cx="19050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5</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Line 40"/>
          <p:cNvSpPr>
            <a:spLocks noChangeShapeType="1"/>
          </p:cNvSpPr>
          <p:nvPr/>
        </p:nvSpPr>
        <p:spPr bwMode="auto">
          <a:xfrm>
            <a:off x="8248724" y="3739976"/>
            <a:ext cx="1588" cy="2698750"/>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43" name="Freeform 41"/>
          <p:cNvSpPr>
            <a:spLocks/>
          </p:cNvSpPr>
          <p:nvPr/>
        </p:nvSpPr>
        <p:spPr bwMode="auto">
          <a:xfrm>
            <a:off x="8196336" y="3686001"/>
            <a:ext cx="106363" cy="106362"/>
          </a:xfrm>
          <a:custGeom>
            <a:avLst/>
            <a:gdLst/>
            <a:ahLst/>
            <a:cxnLst>
              <a:cxn ang="0">
                <a:pos x="89" y="178"/>
              </a:cxn>
              <a:cxn ang="0">
                <a:pos x="178" y="89"/>
              </a:cxn>
              <a:cxn ang="0">
                <a:pos x="89" y="0"/>
              </a:cxn>
              <a:cxn ang="0">
                <a:pos x="89" y="0"/>
              </a:cxn>
              <a:cxn ang="0">
                <a:pos x="0" y="89"/>
              </a:cxn>
              <a:cxn ang="0">
                <a:pos x="89" y="178"/>
              </a:cxn>
            </a:cxnLst>
            <a:rect l="0" t="0" r="r" b="b"/>
            <a:pathLst>
              <a:path w="178" h="178">
                <a:moveTo>
                  <a:pt x="89" y="178"/>
                </a:moveTo>
                <a:cubicBezTo>
                  <a:pt x="138" y="178"/>
                  <a:pt x="178" y="138"/>
                  <a:pt x="178" y="89"/>
                </a:cubicBezTo>
                <a:cubicBezTo>
                  <a:pt x="178" y="40"/>
                  <a:pt x="138" y="0"/>
                  <a:pt x="89" y="0"/>
                </a:cubicBezTo>
                <a:cubicBezTo>
                  <a:pt x="89" y="0"/>
                  <a:pt x="89" y="0"/>
                  <a:pt x="89" y="0"/>
                </a:cubicBezTo>
                <a:cubicBezTo>
                  <a:pt x="40" y="0"/>
                  <a:pt x="0" y="40"/>
                  <a:pt x="0" y="89"/>
                </a:cubicBezTo>
                <a:cubicBezTo>
                  <a:pt x="0" y="138"/>
                  <a:pt x="40" y="178"/>
                  <a:pt x="89" y="178"/>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44" name="Freeform 42"/>
          <p:cNvSpPr>
            <a:spLocks/>
          </p:cNvSpPr>
          <p:nvPr/>
        </p:nvSpPr>
        <p:spPr bwMode="auto">
          <a:xfrm>
            <a:off x="8196336" y="6386339"/>
            <a:ext cx="106363" cy="104775"/>
          </a:xfrm>
          <a:custGeom>
            <a:avLst/>
            <a:gdLst/>
            <a:ahLst/>
            <a:cxnLst>
              <a:cxn ang="0">
                <a:pos x="89" y="0"/>
              </a:cxn>
              <a:cxn ang="0">
                <a:pos x="0" y="88"/>
              </a:cxn>
              <a:cxn ang="0">
                <a:pos x="89" y="177"/>
              </a:cxn>
              <a:cxn ang="0">
                <a:pos x="89" y="177"/>
              </a:cxn>
              <a:cxn ang="0">
                <a:pos x="178" y="88"/>
              </a:cxn>
              <a:cxn ang="0">
                <a:pos x="89" y="0"/>
              </a:cxn>
            </a:cxnLst>
            <a:rect l="0" t="0" r="r" b="b"/>
            <a:pathLst>
              <a:path w="178" h="177">
                <a:moveTo>
                  <a:pt x="89" y="0"/>
                </a:moveTo>
                <a:cubicBezTo>
                  <a:pt x="40" y="0"/>
                  <a:pt x="0" y="39"/>
                  <a:pt x="0" y="88"/>
                </a:cubicBezTo>
                <a:cubicBezTo>
                  <a:pt x="0" y="137"/>
                  <a:pt x="40" y="177"/>
                  <a:pt x="89" y="177"/>
                </a:cubicBezTo>
                <a:cubicBezTo>
                  <a:pt x="89" y="177"/>
                  <a:pt x="89" y="177"/>
                  <a:pt x="89" y="177"/>
                </a:cubicBezTo>
                <a:cubicBezTo>
                  <a:pt x="138" y="177"/>
                  <a:pt x="178" y="137"/>
                  <a:pt x="178" y="88"/>
                </a:cubicBezTo>
                <a:cubicBezTo>
                  <a:pt x="178" y="39"/>
                  <a:pt x="138" y="0"/>
                  <a:pt x="89" y="0"/>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45" name="Rectangle 43"/>
          <p:cNvSpPr>
            <a:spLocks noChangeArrowheads="1"/>
          </p:cNvSpPr>
          <p:nvPr/>
        </p:nvSpPr>
        <p:spPr bwMode="auto">
          <a:xfrm>
            <a:off x="8155061" y="4975051"/>
            <a:ext cx="179388" cy="228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46" name="Rectangle 44"/>
          <p:cNvSpPr>
            <a:spLocks noChangeArrowheads="1"/>
          </p:cNvSpPr>
          <p:nvPr/>
        </p:nvSpPr>
        <p:spPr bwMode="auto">
          <a:xfrm>
            <a:off x="8197924" y="4976639"/>
            <a:ext cx="19050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5"/>
          <p:cNvSpPr>
            <a:spLocks noChangeArrowheads="1"/>
          </p:cNvSpPr>
          <p:nvPr/>
        </p:nvSpPr>
        <p:spPr bwMode="auto">
          <a:xfrm>
            <a:off x="2798836" y="3395489"/>
            <a:ext cx="180975" cy="2667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000000"/>
                </a:solidFill>
                <a:effectLst/>
                <a:latin typeface="Times New Roman" pitchFamily="18"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6"/>
          <p:cNvSpPr>
            <a:spLocks noChangeArrowheads="1"/>
          </p:cNvSpPr>
          <p:nvPr/>
        </p:nvSpPr>
        <p:spPr bwMode="auto">
          <a:xfrm>
            <a:off x="2798836" y="6546676"/>
            <a:ext cx="180975" cy="2667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000000"/>
                </a:solidFill>
                <a:effectLst/>
                <a:latin typeface="Times New Roman" pitchFamily="18" charset="0"/>
                <a:cs typeface="Arial" pitchFamily="34" charset="0"/>
              </a:rPr>
              <a:t>4</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7"/>
          <p:cNvSpPr>
            <a:spLocks noChangeArrowheads="1"/>
          </p:cNvSpPr>
          <p:nvPr/>
        </p:nvSpPr>
        <p:spPr bwMode="auto">
          <a:xfrm>
            <a:off x="5502349" y="6546676"/>
            <a:ext cx="180975" cy="2667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000000"/>
                </a:solidFill>
                <a:effectLst/>
                <a:latin typeface="Times New Roman" pitchFamily="18" charset="0"/>
                <a:cs typeface="Arial" pitchFamily="34" charset="0"/>
              </a:rPr>
              <a:t>5</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8"/>
          <p:cNvSpPr>
            <a:spLocks noChangeArrowheads="1"/>
          </p:cNvSpPr>
          <p:nvPr/>
        </p:nvSpPr>
        <p:spPr bwMode="auto">
          <a:xfrm>
            <a:off x="8197924" y="6546676"/>
            <a:ext cx="180975" cy="2667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000000"/>
                </a:solidFill>
                <a:effectLst/>
                <a:latin typeface="Times New Roman" pitchFamily="18" charset="0"/>
                <a:cs typeface="Arial" pitchFamily="34" charset="0"/>
              </a:rPr>
              <a:t>6</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49"/>
          <p:cNvSpPr>
            <a:spLocks noChangeArrowheads="1"/>
          </p:cNvSpPr>
          <p:nvPr/>
        </p:nvSpPr>
        <p:spPr bwMode="auto">
          <a:xfrm>
            <a:off x="8197924" y="3395489"/>
            <a:ext cx="180975" cy="2667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000000"/>
                </a:solidFill>
                <a:effectLst/>
                <a:latin typeface="Times New Roman" pitchFamily="18"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0"/>
          <p:cNvSpPr>
            <a:spLocks noChangeArrowheads="1"/>
          </p:cNvSpPr>
          <p:nvPr/>
        </p:nvSpPr>
        <p:spPr bwMode="auto">
          <a:xfrm>
            <a:off x="5502349" y="3395489"/>
            <a:ext cx="180975" cy="2667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1" i="0" u="none" strike="noStrike" cap="none" normalizeH="0" baseline="0" smtClean="0">
                <a:ln>
                  <a:noFill/>
                </a:ln>
                <a:solidFill>
                  <a:srgbClr val="000000"/>
                </a:solidFill>
                <a:effectLst/>
                <a:latin typeface="Times New Roman" pitchFamily="18"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Freeform 51"/>
          <p:cNvSpPr>
            <a:spLocks/>
          </p:cNvSpPr>
          <p:nvPr/>
        </p:nvSpPr>
        <p:spPr bwMode="auto">
          <a:xfrm>
            <a:off x="3075061" y="3627264"/>
            <a:ext cx="450850" cy="223837"/>
          </a:xfrm>
          <a:custGeom>
            <a:avLst/>
            <a:gdLst/>
            <a:ahLst/>
            <a:cxnLst>
              <a:cxn ang="0">
                <a:pos x="0" y="0"/>
              </a:cxn>
              <a:cxn ang="0">
                <a:pos x="0" y="141"/>
              </a:cxn>
              <a:cxn ang="0">
                <a:pos x="284" y="14"/>
              </a:cxn>
              <a:cxn ang="0">
                <a:pos x="284" y="141"/>
              </a:cxn>
              <a:cxn ang="0">
                <a:pos x="0" y="0"/>
              </a:cxn>
            </a:cxnLst>
            <a:rect l="0" t="0" r="r" b="b"/>
            <a:pathLst>
              <a:path w="284" h="141">
                <a:moveTo>
                  <a:pt x="0" y="0"/>
                </a:moveTo>
                <a:lnTo>
                  <a:pt x="0" y="141"/>
                </a:lnTo>
                <a:lnTo>
                  <a:pt x="284" y="14"/>
                </a:lnTo>
                <a:lnTo>
                  <a:pt x="284" y="14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54" name="Freeform 52"/>
          <p:cNvSpPr>
            <a:spLocks/>
          </p:cNvSpPr>
          <p:nvPr/>
        </p:nvSpPr>
        <p:spPr bwMode="auto">
          <a:xfrm>
            <a:off x="3075061" y="3627264"/>
            <a:ext cx="450850" cy="223837"/>
          </a:xfrm>
          <a:custGeom>
            <a:avLst/>
            <a:gdLst/>
            <a:ahLst/>
            <a:cxnLst>
              <a:cxn ang="0">
                <a:pos x="0" y="0"/>
              </a:cxn>
              <a:cxn ang="0">
                <a:pos x="0" y="141"/>
              </a:cxn>
              <a:cxn ang="0">
                <a:pos x="284" y="14"/>
              </a:cxn>
              <a:cxn ang="0">
                <a:pos x="284" y="141"/>
              </a:cxn>
              <a:cxn ang="0">
                <a:pos x="0" y="0"/>
              </a:cxn>
            </a:cxnLst>
            <a:rect l="0" t="0" r="r" b="b"/>
            <a:pathLst>
              <a:path w="284" h="141">
                <a:moveTo>
                  <a:pt x="0" y="0"/>
                </a:moveTo>
                <a:lnTo>
                  <a:pt x="0" y="141"/>
                </a:lnTo>
                <a:lnTo>
                  <a:pt x="284" y="14"/>
                </a:lnTo>
                <a:lnTo>
                  <a:pt x="284" y="141"/>
                </a:lnTo>
                <a:lnTo>
                  <a:pt x="0" y="0"/>
                </a:lnTo>
                <a:close/>
              </a:path>
            </a:pathLst>
          </a:custGeom>
          <a:no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55" name="Rectangle 53"/>
          <p:cNvSpPr>
            <a:spLocks noChangeArrowheads="1"/>
          </p:cNvSpPr>
          <p:nvPr/>
        </p:nvSpPr>
        <p:spPr bwMode="auto">
          <a:xfrm>
            <a:off x="3179836" y="3852689"/>
            <a:ext cx="20955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V</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4"/>
          <p:cNvSpPr>
            <a:spLocks noChangeArrowheads="1"/>
          </p:cNvSpPr>
          <p:nvPr/>
        </p:nvSpPr>
        <p:spPr bwMode="auto">
          <a:xfrm>
            <a:off x="3313186" y="3852689"/>
            <a:ext cx="19050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1</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Freeform 55"/>
          <p:cNvSpPr>
            <a:spLocks/>
          </p:cNvSpPr>
          <p:nvPr/>
        </p:nvSpPr>
        <p:spPr bwMode="auto">
          <a:xfrm>
            <a:off x="5775399" y="3627264"/>
            <a:ext cx="449263" cy="223837"/>
          </a:xfrm>
          <a:custGeom>
            <a:avLst/>
            <a:gdLst/>
            <a:ahLst/>
            <a:cxnLst>
              <a:cxn ang="0">
                <a:pos x="0" y="0"/>
              </a:cxn>
              <a:cxn ang="0">
                <a:pos x="0" y="141"/>
              </a:cxn>
              <a:cxn ang="0">
                <a:pos x="283" y="0"/>
              </a:cxn>
              <a:cxn ang="0">
                <a:pos x="283" y="141"/>
              </a:cxn>
              <a:cxn ang="0">
                <a:pos x="0" y="0"/>
              </a:cxn>
            </a:cxnLst>
            <a:rect l="0" t="0" r="r" b="b"/>
            <a:pathLst>
              <a:path w="283" h="141">
                <a:moveTo>
                  <a:pt x="0" y="0"/>
                </a:moveTo>
                <a:lnTo>
                  <a:pt x="0" y="141"/>
                </a:lnTo>
                <a:lnTo>
                  <a:pt x="283" y="0"/>
                </a:lnTo>
                <a:lnTo>
                  <a:pt x="283" y="14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58" name="Freeform 56"/>
          <p:cNvSpPr>
            <a:spLocks/>
          </p:cNvSpPr>
          <p:nvPr/>
        </p:nvSpPr>
        <p:spPr bwMode="auto">
          <a:xfrm>
            <a:off x="5775399" y="3627264"/>
            <a:ext cx="449263" cy="223837"/>
          </a:xfrm>
          <a:custGeom>
            <a:avLst/>
            <a:gdLst/>
            <a:ahLst/>
            <a:cxnLst>
              <a:cxn ang="0">
                <a:pos x="0" y="0"/>
              </a:cxn>
              <a:cxn ang="0">
                <a:pos x="0" y="141"/>
              </a:cxn>
              <a:cxn ang="0">
                <a:pos x="283" y="0"/>
              </a:cxn>
              <a:cxn ang="0">
                <a:pos x="283" y="141"/>
              </a:cxn>
              <a:cxn ang="0">
                <a:pos x="0" y="0"/>
              </a:cxn>
            </a:cxnLst>
            <a:rect l="0" t="0" r="r" b="b"/>
            <a:pathLst>
              <a:path w="283" h="141">
                <a:moveTo>
                  <a:pt x="0" y="0"/>
                </a:moveTo>
                <a:lnTo>
                  <a:pt x="0" y="141"/>
                </a:lnTo>
                <a:lnTo>
                  <a:pt x="283" y="0"/>
                </a:lnTo>
                <a:lnTo>
                  <a:pt x="283" y="141"/>
                </a:lnTo>
                <a:lnTo>
                  <a:pt x="0" y="0"/>
                </a:lnTo>
                <a:close/>
              </a:path>
            </a:pathLst>
          </a:custGeom>
          <a:no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59" name="Rectangle 57"/>
          <p:cNvSpPr>
            <a:spLocks noChangeArrowheads="1"/>
          </p:cNvSpPr>
          <p:nvPr/>
        </p:nvSpPr>
        <p:spPr bwMode="auto">
          <a:xfrm>
            <a:off x="5883349" y="3852689"/>
            <a:ext cx="20955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V</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8"/>
          <p:cNvSpPr>
            <a:spLocks noChangeArrowheads="1"/>
          </p:cNvSpPr>
          <p:nvPr/>
        </p:nvSpPr>
        <p:spPr bwMode="auto">
          <a:xfrm>
            <a:off x="6007174" y="3852689"/>
            <a:ext cx="19050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3</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Freeform 59"/>
          <p:cNvSpPr>
            <a:spLocks/>
          </p:cNvSpPr>
          <p:nvPr/>
        </p:nvSpPr>
        <p:spPr bwMode="auto">
          <a:xfrm>
            <a:off x="5775399" y="6326014"/>
            <a:ext cx="449263" cy="225425"/>
          </a:xfrm>
          <a:custGeom>
            <a:avLst/>
            <a:gdLst/>
            <a:ahLst/>
            <a:cxnLst>
              <a:cxn ang="0">
                <a:pos x="0" y="0"/>
              </a:cxn>
              <a:cxn ang="0">
                <a:pos x="0" y="142"/>
              </a:cxn>
              <a:cxn ang="0">
                <a:pos x="283" y="0"/>
              </a:cxn>
              <a:cxn ang="0">
                <a:pos x="283" y="142"/>
              </a:cxn>
              <a:cxn ang="0">
                <a:pos x="0" y="0"/>
              </a:cxn>
            </a:cxnLst>
            <a:rect l="0" t="0" r="r" b="b"/>
            <a:pathLst>
              <a:path w="283" h="142">
                <a:moveTo>
                  <a:pt x="0" y="0"/>
                </a:moveTo>
                <a:lnTo>
                  <a:pt x="0" y="142"/>
                </a:lnTo>
                <a:lnTo>
                  <a:pt x="283" y="0"/>
                </a:lnTo>
                <a:lnTo>
                  <a:pt x="283" y="14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62" name="Freeform 60"/>
          <p:cNvSpPr>
            <a:spLocks/>
          </p:cNvSpPr>
          <p:nvPr/>
        </p:nvSpPr>
        <p:spPr bwMode="auto">
          <a:xfrm>
            <a:off x="5775399" y="6326014"/>
            <a:ext cx="449263" cy="225425"/>
          </a:xfrm>
          <a:custGeom>
            <a:avLst/>
            <a:gdLst/>
            <a:ahLst/>
            <a:cxnLst>
              <a:cxn ang="0">
                <a:pos x="0" y="0"/>
              </a:cxn>
              <a:cxn ang="0">
                <a:pos x="0" y="142"/>
              </a:cxn>
              <a:cxn ang="0">
                <a:pos x="283" y="0"/>
              </a:cxn>
              <a:cxn ang="0">
                <a:pos x="283" y="142"/>
              </a:cxn>
              <a:cxn ang="0">
                <a:pos x="0" y="0"/>
              </a:cxn>
            </a:cxnLst>
            <a:rect l="0" t="0" r="r" b="b"/>
            <a:pathLst>
              <a:path w="283" h="142">
                <a:moveTo>
                  <a:pt x="0" y="0"/>
                </a:moveTo>
                <a:lnTo>
                  <a:pt x="0" y="142"/>
                </a:lnTo>
                <a:lnTo>
                  <a:pt x="283" y="0"/>
                </a:lnTo>
                <a:lnTo>
                  <a:pt x="283" y="142"/>
                </a:lnTo>
                <a:lnTo>
                  <a:pt x="0" y="0"/>
                </a:lnTo>
                <a:close/>
              </a:path>
            </a:pathLst>
          </a:custGeom>
          <a:no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63" name="Rectangle 61"/>
          <p:cNvSpPr>
            <a:spLocks noChangeArrowheads="1"/>
          </p:cNvSpPr>
          <p:nvPr/>
        </p:nvSpPr>
        <p:spPr bwMode="auto">
          <a:xfrm>
            <a:off x="5883349" y="6556201"/>
            <a:ext cx="20955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V</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62"/>
          <p:cNvSpPr>
            <a:spLocks noChangeArrowheads="1"/>
          </p:cNvSpPr>
          <p:nvPr/>
        </p:nvSpPr>
        <p:spPr bwMode="auto">
          <a:xfrm>
            <a:off x="6007174" y="6556201"/>
            <a:ext cx="19050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4</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Freeform 63"/>
          <p:cNvSpPr>
            <a:spLocks/>
          </p:cNvSpPr>
          <p:nvPr/>
        </p:nvSpPr>
        <p:spPr bwMode="auto">
          <a:xfrm>
            <a:off x="5437261" y="5764039"/>
            <a:ext cx="225425" cy="449262"/>
          </a:xfrm>
          <a:custGeom>
            <a:avLst/>
            <a:gdLst/>
            <a:ahLst/>
            <a:cxnLst>
              <a:cxn ang="0">
                <a:pos x="0" y="283"/>
              </a:cxn>
              <a:cxn ang="0">
                <a:pos x="142" y="283"/>
              </a:cxn>
              <a:cxn ang="0">
                <a:pos x="0" y="0"/>
              </a:cxn>
              <a:cxn ang="0">
                <a:pos x="142" y="0"/>
              </a:cxn>
              <a:cxn ang="0">
                <a:pos x="0" y="283"/>
              </a:cxn>
            </a:cxnLst>
            <a:rect l="0" t="0" r="r" b="b"/>
            <a:pathLst>
              <a:path w="142" h="283">
                <a:moveTo>
                  <a:pt x="0" y="283"/>
                </a:moveTo>
                <a:lnTo>
                  <a:pt x="142" y="283"/>
                </a:lnTo>
                <a:lnTo>
                  <a:pt x="0" y="0"/>
                </a:lnTo>
                <a:lnTo>
                  <a:pt x="142" y="0"/>
                </a:lnTo>
                <a:lnTo>
                  <a:pt x="0" y="2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66" name="Freeform 64"/>
          <p:cNvSpPr>
            <a:spLocks/>
          </p:cNvSpPr>
          <p:nvPr/>
        </p:nvSpPr>
        <p:spPr bwMode="auto">
          <a:xfrm>
            <a:off x="5437261" y="5764039"/>
            <a:ext cx="225425" cy="449262"/>
          </a:xfrm>
          <a:custGeom>
            <a:avLst/>
            <a:gdLst/>
            <a:ahLst/>
            <a:cxnLst>
              <a:cxn ang="0">
                <a:pos x="0" y="283"/>
              </a:cxn>
              <a:cxn ang="0">
                <a:pos x="142" y="283"/>
              </a:cxn>
              <a:cxn ang="0">
                <a:pos x="0" y="0"/>
              </a:cxn>
              <a:cxn ang="0">
                <a:pos x="142" y="0"/>
              </a:cxn>
              <a:cxn ang="0">
                <a:pos x="0" y="283"/>
              </a:cxn>
            </a:cxnLst>
            <a:rect l="0" t="0" r="r" b="b"/>
            <a:pathLst>
              <a:path w="142" h="283">
                <a:moveTo>
                  <a:pt x="0" y="283"/>
                </a:moveTo>
                <a:lnTo>
                  <a:pt x="142" y="283"/>
                </a:lnTo>
                <a:lnTo>
                  <a:pt x="0" y="0"/>
                </a:lnTo>
                <a:lnTo>
                  <a:pt x="142" y="0"/>
                </a:lnTo>
                <a:lnTo>
                  <a:pt x="0" y="283"/>
                </a:lnTo>
                <a:close/>
              </a:path>
            </a:pathLst>
          </a:custGeom>
          <a:no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67" name="Rectangle 65"/>
          <p:cNvSpPr>
            <a:spLocks noChangeArrowheads="1"/>
          </p:cNvSpPr>
          <p:nvPr/>
        </p:nvSpPr>
        <p:spPr bwMode="auto">
          <a:xfrm rot="16200000">
            <a:off x="5672211" y="5879926"/>
            <a:ext cx="20955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V</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6"/>
          <p:cNvSpPr>
            <a:spLocks noChangeArrowheads="1"/>
          </p:cNvSpPr>
          <p:nvPr/>
        </p:nvSpPr>
        <p:spPr bwMode="auto">
          <a:xfrm rot="16200000">
            <a:off x="5683324" y="5756101"/>
            <a:ext cx="19050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5</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Freeform 67"/>
          <p:cNvSpPr>
            <a:spLocks/>
          </p:cNvSpPr>
          <p:nvPr/>
        </p:nvSpPr>
        <p:spPr bwMode="auto">
          <a:xfrm>
            <a:off x="2738511" y="3963814"/>
            <a:ext cx="223838" cy="450850"/>
          </a:xfrm>
          <a:custGeom>
            <a:avLst/>
            <a:gdLst/>
            <a:ahLst/>
            <a:cxnLst>
              <a:cxn ang="0">
                <a:pos x="0" y="284"/>
              </a:cxn>
              <a:cxn ang="0">
                <a:pos x="141" y="284"/>
              </a:cxn>
              <a:cxn ang="0">
                <a:pos x="0" y="0"/>
              </a:cxn>
              <a:cxn ang="0">
                <a:pos x="141" y="0"/>
              </a:cxn>
              <a:cxn ang="0">
                <a:pos x="0" y="284"/>
              </a:cxn>
            </a:cxnLst>
            <a:rect l="0" t="0" r="r" b="b"/>
            <a:pathLst>
              <a:path w="141" h="284">
                <a:moveTo>
                  <a:pt x="0" y="284"/>
                </a:moveTo>
                <a:lnTo>
                  <a:pt x="141" y="284"/>
                </a:lnTo>
                <a:lnTo>
                  <a:pt x="0" y="0"/>
                </a:lnTo>
                <a:lnTo>
                  <a:pt x="141" y="0"/>
                </a:lnTo>
                <a:lnTo>
                  <a:pt x="0" y="28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70" name="Freeform 68"/>
          <p:cNvSpPr>
            <a:spLocks/>
          </p:cNvSpPr>
          <p:nvPr/>
        </p:nvSpPr>
        <p:spPr bwMode="auto">
          <a:xfrm>
            <a:off x="2738511" y="3963814"/>
            <a:ext cx="223838" cy="450850"/>
          </a:xfrm>
          <a:custGeom>
            <a:avLst/>
            <a:gdLst/>
            <a:ahLst/>
            <a:cxnLst>
              <a:cxn ang="0">
                <a:pos x="0" y="284"/>
              </a:cxn>
              <a:cxn ang="0">
                <a:pos x="141" y="284"/>
              </a:cxn>
              <a:cxn ang="0">
                <a:pos x="0" y="0"/>
              </a:cxn>
              <a:cxn ang="0">
                <a:pos x="141" y="0"/>
              </a:cxn>
              <a:cxn ang="0">
                <a:pos x="0" y="284"/>
              </a:cxn>
            </a:cxnLst>
            <a:rect l="0" t="0" r="r" b="b"/>
            <a:pathLst>
              <a:path w="141" h="284">
                <a:moveTo>
                  <a:pt x="0" y="284"/>
                </a:moveTo>
                <a:lnTo>
                  <a:pt x="141" y="284"/>
                </a:lnTo>
                <a:lnTo>
                  <a:pt x="0" y="0"/>
                </a:lnTo>
                <a:lnTo>
                  <a:pt x="141" y="0"/>
                </a:lnTo>
                <a:lnTo>
                  <a:pt x="0" y="284"/>
                </a:lnTo>
                <a:close/>
              </a:path>
            </a:pathLst>
          </a:custGeom>
          <a:no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71" name="Rectangle 69"/>
          <p:cNvSpPr>
            <a:spLocks noChangeArrowheads="1"/>
          </p:cNvSpPr>
          <p:nvPr/>
        </p:nvSpPr>
        <p:spPr bwMode="auto">
          <a:xfrm rot="16200000">
            <a:off x="2970286" y="4079701"/>
            <a:ext cx="20955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V</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70"/>
          <p:cNvSpPr>
            <a:spLocks noChangeArrowheads="1"/>
          </p:cNvSpPr>
          <p:nvPr/>
        </p:nvSpPr>
        <p:spPr bwMode="auto">
          <a:xfrm rot="16200000">
            <a:off x="2979811" y="3955876"/>
            <a:ext cx="19050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2</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Freeform 71"/>
          <p:cNvSpPr>
            <a:spLocks/>
          </p:cNvSpPr>
          <p:nvPr/>
        </p:nvSpPr>
        <p:spPr bwMode="auto">
          <a:xfrm>
            <a:off x="1127199" y="2015951"/>
            <a:ext cx="477838" cy="476250"/>
          </a:xfrm>
          <a:custGeom>
            <a:avLst/>
            <a:gdLst/>
            <a:ahLst/>
            <a:cxnLst>
              <a:cxn ang="0">
                <a:pos x="100" y="0"/>
              </a:cxn>
              <a:cxn ang="0">
                <a:pos x="0" y="100"/>
              </a:cxn>
              <a:cxn ang="0">
                <a:pos x="301" y="200"/>
              </a:cxn>
              <a:cxn ang="0">
                <a:pos x="201" y="300"/>
              </a:cxn>
              <a:cxn ang="0">
                <a:pos x="100" y="0"/>
              </a:cxn>
            </a:cxnLst>
            <a:rect l="0" t="0" r="r" b="b"/>
            <a:pathLst>
              <a:path w="301" h="300">
                <a:moveTo>
                  <a:pt x="100" y="0"/>
                </a:moveTo>
                <a:lnTo>
                  <a:pt x="0" y="100"/>
                </a:lnTo>
                <a:lnTo>
                  <a:pt x="301" y="200"/>
                </a:lnTo>
                <a:lnTo>
                  <a:pt x="201" y="300"/>
                </a:lnTo>
                <a:lnTo>
                  <a:pt x="10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74" name="Freeform 72"/>
          <p:cNvSpPr>
            <a:spLocks/>
          </p:cNvSpPr>
          <p:nvPr/>
        </p:nvSpPr>
        <p:spPr bwMode="auto">
          <a:xfrm>
            <a:off x="1127199" y="2015951"/>
            <a:ext cx="477838" cy="476250"/>
          </a:xfrm>
          <a:custGeom>
            <a:avLst/>
            <a:gdLst/>
            <a:ahLst/>
            <a:cxnLst>
              <a:cxn ang="0">
                <a:pos x="100" y="0"/>
              </a:cxn>
              <a:cxn ang="0">
                <a:pos x="0" y="100"/>
              </a:cxn>
              <a:cxn ang="0">
                <a:pos x="301" y="200"/>
              </a:cxn>
              <a:cxn ang="0">
                <a:pos x="201" y="300"/>
              </a:cxn>
              <a:cxn ang="0">
                <a:pos x="100" y="0"/>
              </a:cxn>
            </a:cxnLst>
            <a:rect l="0" t="0" r="r" b="b"/>
            <a:pathLst>
              <a:path w="301" h="300">
                <a:moveTo>
                  <a:pt x="100" y="0"/>
                </a:moveTo>
                <a:lnTo>
                  <a:pt x="0" y="100"/>
                </a:lnTo>
                <a:lnTo>
                  <a:pt x="301" y="200"/>
                </a:lnTo>
                <a:lnTo>
                  <a:pt x="201" y="300"/>
                </a:lnTo>
                <a:lnTo>
                  <a:pt x="100" y="0"/>
                </a:lnTo>
                <a:close/>
              </a:path>
            </a:pathLst>
          </a:custGeom>
          <a:no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75" name="Rectangle 73"/>
          <p:cNvSpPr>
            <a:spLocks noChangeArrowheads="1"/>
          </p:cNvSpPr>
          <p:nvPr/>
        </p:nvSpPr>
        <p:spPr bwMode="auto">
          <a:xfrm rot="2700000">
            <a:off x="1106561" y="2271539"/>
            <a:ext cx="20955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V</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Rectangle 74"/>
          <p:cNvSpPr>
            <a:spLocks noChangeArrowheads="1"/>
          </p:cNvSpPr>
          <p:nvPr/>
        </p:nvSpPr>
        <p:spPr bwMode="auto">
          <a:xfrm rot="2700000">
            <a:off x="1195461" y="2350914"/>
            <a:ext cx="190500"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6</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Freeform 75"/>
          <p:cNvSpPr>
            <a:spLocks/>
          </p:cNvSpPr>
          <p:nvPr/>
        </p:nvSpPr>
        <p:spPr bwMode="auto">
          <a:xfrm>
            <a:off x="825574" y="1488901"/>
            <a:ext cx="492125" cy="450850"/>
          </a:xfrm>
          <a:custGeom>
            <a:avLst/>
            <a:gdLst/>
            <a:ahLst/>
            <a:cxnLst>
              <a:cxn ang="0">
                <a:pos x="0" y="0"/>
              </a:cxn>
              <a:cxn ang="0">
                <a:pos x="0" y="284"/>
              </a:cxn>
              <a:cxn ang="0">
                <a:pos x="310" y="284"/>
              </a:cxn>
              <a:cxn ang="0">
                <a:pos x="310" y="0"/>
              </a:cxn>
            </a:cxnLst>
            <a:rect l="0" t="0" r="r" b="b"/>
            <a:pathLst>
              <a:path w="310" h="284">
                <a:moveTo>
                  <a:pt x="0" y="0"/>
                </a:moveTo>
                <a:lnTo>
                  <a:pt x="0" y="284"/>
                </a:lnTo>
                <a:lnTo>
                  <a:pt x="310" y="284"/>
                </a:lnTo>
                <a:lnTo>
                  <a:pt x="310" y="0"/>
                </a:lnTo>
              </a:path>
            </a:pathLst>
          </a:cu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78" name="Line 76"/>
          <p:cNvSpPr>
            <a:spLocks noChangeShapeType="1"/>
          </p:cNvSpPr>
          <p:nvPr/>
        </p:nvSpPr>
        <p:spPr bwMode="auto">
          <a:xfrm>
            <a:off x="825574" y="1623839"/>
            <a:ext cx="492125" cy="1587"/>
          </a:xfrm>
          <a:prstGeom prst="line">
            <a:avLst/>
          </a:prstGeom>
          <a:noFill/>
          <a:ln w="11113"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184564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40036" y="548680"/>
            <a:ext cx="6284292" cy="866360"/>
          </a:xfrm>
        </p:spPr>
        <p:txBody>
          <a:bodyPr>
            <a:normAutofit fontScale="90000"/>
          </a:bodyPr>
          <a:lstStyle/>
          <a:p>
            <a:r>
              <a:rPr lang="en-US" dirty="0" smtClean="0"/>
              <a:t>Analysis of </a:t>
            </a:r>
            <a:br>
              <a:rPr lang="en-US" dirty="0" smtClean="0"/>
            </a:br>
            <a:r>
              <a:rPr lang="en-US" dirty="0" smtClean="0"/>
              <a:t>Isolation Valve System</a:t>
            </a:r>
            <a:endParaRPr lang="it-IT" dirty="0"/>
          </a:p>
        </p:txBody>
      </p:sp>
      <p:pic>
        <p:nvPicPr>
          <p:cNvPr id="87" name="Picture 5"/>
          <p:cNvPicPr>
            <a:picLocks noChangeAspect="1" noChangeArrowheads="1"/>
          </p:cNvPicPr>
          <p:nvPr/>
        </p:nvPicPr>
        <p:blipFill>
          <a:blip r:embed="rId2" cstate="print"/>
          <a:srcRect/>
          <a:stretch>
            <a:fillRect/>
          </a:stretch>
        </p:blipFill>
        <p:spPr bwMode="auto">
          <a:xfrm>
            <a:off x="468313" y="1196752"/>
            <a:ext cx="7637462" cy="5721350"/>
          </a:xfrm>
          <a:prstGeom prst="rect">
            <a:avLst/>
          </a:prstGeom>
          <a:noFill/>
          <a:ln w="9525">
            <a:noFill/>
            <a:miter lim="800000"/>
            <a:headEnd/>
            <a:tailEnd/>
          </a:ln>
        </p:spPr>
      </p:pic>
      <p:pic>
        <p:nvPicPr>
          <p:cNvPr id="89" name="Picture 7"/>
          <p:cNvPicPr>
            <a:picLocks noChangeAspect="1" noChangeArrowheads="1"/>
          </p:cNvPicPr>
          <p:nvPr/>
        </p:nvPicPr>
        <p:blipFill>
          <a:blip r:embed="rId3" cstate="print"/>
          <a:srcRect l="29398" t="-6114" r="30154"/>
          <a:stretch>
            <a:fillRect/>
          </a:stretch>
        </p:blipFill>
        <p:spPr bwMode="auto">
          <a:xfrm>
            <a:off x="6156176" y="1592263"/>
            <a:ext cx="2663825" cy="1390650"/>
          </a:xfrm>
          <a:prstGeom prst="rect">
            <a:avLst/>
          </a:prstGeom>
          <a:noFill/>
          <a:ln w="9525">
            <a:noFill/>
            <a:miter lim="800000"/>
            <a:headEnd/>
            <a:tailEnd/>
          </a:ln>
        </p:spPr>
      </p:pic>
      <p:grpSp>
        <p:nvGrpSpPr>
          <p:cNvPr id="90" name="Group 14"/>
          <p:cNvGrpSpPr>
            <a:grpSpLocks/>
          </p:cNvGrpSpPr>
          <p:nvPr/>
        </p:nvGrpSpPr>
        <p:grpSpPr bwMode="auto">
          <a:xfrm>
            <a:off x="747713" y="1755154"/>
            <a:ext cx="8193087" cy="5202238"/>
            <a:chOff x="471" y="1126"/>
            <a:chExt cx="5161" cy="3277"/>
          </a:xfrm>
        </p:grpSpPr>
        <p:sp>
          <p:nvSpPr>
            <p:cNvPr id="91" name="Freeform 8"/>
            <p:cNvSpPr>
              <a:spLocks/>
            </p:cNvSpPr>
            <p:nvPr/>
          </p:nvSpPr>
          <p:spPr bwMode="auto">
            <a:xfrm>
              <a:off x="1837" y="2049"/>
              <a:ext cx="1679" cy="1823"/>
            </a:xfrm>
            <a:custGeom>
              <a:avLst/>
              <a:gdLst>
                <a:gd name="T0" fmla="*/ 8 w 1679"/>
                <a:gd name="T1" fmla="*/ 204 h 1823"/>
                <a:gd name="T2" fmla="*/ 144 w 1679"/>
                <a:gd name="T3" fmla="*/ 522 h 1823"/>
                <a:gd name="T4" fmla="*/ 870 w 1679"/>
                <a:gd name="T5" fmla="*/ 522 h 1823"/>
                <a:gd name="T6" fmla="*/ 1142 w 1679"/>
                <a:gd name="T7" fmla="*/ 885 h 1823"/>
                <a:gd name="T8" fmla="*/ 1278 w 1679"/>
                <a:gd name="T9" fmla="*/ 1474 h 1823"/>
                <a:gd name="T10" fmla="*/ 1414 w 1679"/>
                <a:gd name="T11" fmla="*/ 1701 h 1823"/>
                <a:gd name="T12" fmla="*/ 1641 w 1679"/>
                <a:gd name="T13" fmla="*/ 1611 h 1823"/>
                <a:gd name="T14" fmla="*/ 1641 w 1679"/>
                <a:gd name="T15" fmla="*/ 431 h 1823"/>
                <a:gd name="T16" fmla="*/ 1596 w 1679"/>
                <a:gd name="T17" fmla="*/ 159 h 1823"/>
                <a:gd name="T18" fmla="*/ 1414 w 1679"/>
                <a:gd name="T19" fmla="*/ 23 h 1823"/>
                <a:gd name="T20" fmla="*/ 688 w 1679"/>
                <a:gd name="T21" fmla="*/ 23 h 1823"/>
                <a:gd name="T22" fmla="*/ 144 w 1679"/>
                <a:gd name="T23" fmla="*/ 68 h 1823"/>
                <a:gd name="T24" fmla="*/ 8 w 1679"/>
                <a:gd name="T25" fmla="*/ 204 h 18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9"/>
                <a:gd name="T40" fmla="*/ 0 h 1823"/>
                <a:gd name="T41" fmla="*/ 1679 w 1679"/>
                <a:gd name="T42" fmla="*/ 1823 h 18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9" h="1823">
                  <a:moveTo>
                    <a:pt x="8" y="204"/>
                  </a:moveTo>
                  <a:cubicBezTo>
                    <a:pt x="8" y="280"/>
                    <a:pt x="0" y="469"/>
                    <a:pt x="144" y="522"/>
                  </a:cubicBezTo>
                  <a:cubicBezTo>
                    <a:pt x="288" y="575"/>
                    <a:pt x="704" y="461"/>
                    <a:pt x="870" y="522"/>
                  </a:cubicBezTo>
                  <a:cubicBezTo>
                    <a:pt x="1036" y="583"/>
                    <a:pt x="1074" y="726"/>
                    <a:pt x="1142" y="885"/>
                  </a:cubicBezTo>
                  <a:cubicBezTo>
                    <a:pt x="1210" y="1044"/>
                    <a:pt x="1233" y="1338"/>
                    <a:pt x="1278" y="1474"/>
                  </a:cubicBezTo>
                  <a:cubicBezTo>
                    <a:pt x="1323" y="1610"/>
                    <a:pt x="1353" y="1678"/>
                    <a:pt x="1414" y="1701"/>
                  </a:cubicBezTo>
                  <a:cubicBezTo>
                    <a:pt x="1475" y="1724"/>
                    <a:pt x="1603" y="1823"/>
                    <a:pt x="1641" y="1611"/>
                  </a:cubicBezTo>
                  <a:cubicBezTo>
                    <a:pt x="1679" y="1399"/>
                    <a:pt x="1648" y="673"/>
                    <a:pt x="1641" y="431"/>
                  </a:cubicBezTo>
                  <a:cubicBezTo>
                    <a:pt x="1634" y="189"/>
                    <a:pt x="1634" y="227"/>
                    <a:pt x="1596" y="159"/>
                  </a:cubicBezTo>
                  <a:cubicBezTo>
                    <a:pt x="1558" y="91"/>
                    <a:pt x="1565" y="46"/>
                    <a:pt x="1414" y="23"/>
                  </a:cubicBezTo>
                  <a:cubicBezTo>
                    <a:pt x="1263" y="0"/>
                    <a:pt x="900" y="15"/>
                    <a:pt x="688" y="23"/>
                  </a:cubicBezTo>
                  <a:cubicBezTo>
                    <a:pt x="476" y="31"/>
                    <a:pt x="257" y="38"/>
                    <a:pt x="144" y="68"/>
                  </a:cubicBezTo>
                  <a:cubicBezTo>
                    <a:pt x="31" y="98"/>
                    <a:pt x="8" y="128"/>
                    <a:pt x="8" y="204"/>
                  </a:cubicBezTo>
                  <a:close/>
                </a:path>
              </a:pathLst>
            </a:custGeom>
            <a:solidFill>
              <a:schemeClr val="accent1">
                <a:alpha val="43921"/>
              </a:schemeClr>
            </a:solidFill>
            <a:ln w="9525">
              <a:solidFill>
                <a:schemeClr val="tx1"/>
              </a:solidFill>
              <a:round/>
              <a:headEnd/>
              <a:tailEnd/>
            </a:ln>
          </p:spPr>
          <p:txBody>
            <a:bodyPr/>
            <a:lstStyle/>
            <a:p>
              <a:endParaRPr lang="it-IT"/>
            </a:p>
          </p:txBody>
        </p:sp>
        <p:sp>
          <p:nvSpPr>
            <p:cNvPr id="92" name="Freeform 9"/>
            <p:cNvSpPr>
              <a:spLocks/>
            </p:cNvSpPr>
            <p:nvPr/>
          </p:nvSpPr>
          <p:spPr bwMode="auto">
            <a:xfrm>
              <a:off x="471" y="1126"/>
              <a:ext cx="1404" cy="1376"/>
            </a:xfrm>
            <a:custGeom>
              <a:avLst/>
              <a:gdLst>
                <a:gd name="T0" fmla="*/ 113 w 1404"/>
                <a:gd name="T1" fmla="*/ 299 h 1376"/>
                <a:gd name="T2" fmla="*/ 384 w 1404"/>
                <a:gd name="T3" fmla="*/ 121 h 1376"/>
                <a:gd name="T4" fmla="*/ 1291 w 1404"/>
                <a:gd name="T5" fmla="*/ 1028 h 1376"/>
                <a:gd name="T6" fmla="*/ 1064 w 1404"/>
                <a:gd name="T7" fmla="*/ 1255 h 1376"/>
                <a:gd name="T8" fmla="*/ 113 w 1404"/>
                <a:gd name="T9" fmla="*/ 299 h 1376"/>
                <a:gd name="T10" fmla="*/ 0 60000 65536"/>
                <a:gd name="T11" fmla="*/ 0 60000 65536"/>
                <a:gd name="T12" fmla="*/ 0 60000 65536"/>
                <a:gd name="T13" fmla="*/ 0 60000 65536"/>
                <a:gd name="T14" fmla="*/ 0 60000 65536"/>
                <a:gd name="T15" fmla="*/ 0 w 1404"/>
                <a:gd name="T16" fmla="*/ 0 h 1376"/>
                <a:gd name="T17" fmla="*/ 1404 w 1404"/>
                <a:gd name="T18" fmla="*/ 1376 h 1376"/>
              </a:gdLst>
              <a:ahLst/>
              <a:cxnLst>
                <a:cxn ang="T10">
                  <a:pos x="T0" y="T1"/>
                </a:cxn>
                <a:cxn ang="T11">
                  <a:pos x="T2" y="T3"/>
                </a:cxn>
                <a:cxn ang="T12">
                  <a:pos x="T4" y="T5"/>
                </a:cxn>
                <a:cxn ang="T13">
                  <a:pos x="T6" y="T7"/>
                </a:cxn>
                <a:cxn ang="T14">
                  <a:pos x="T8" y="T9"/>
                </a:cxn>
              </a:cxnLst>
              <a:rect l="T15" t="T16" r="T17" b="T18"/>
              <a:pathLst>
                <a:path w="1404" h="1376">
                  <a:moveTo>
                    <a:pt x="113" y="299"/>
                  </a:moveTo>
                  <a:cubicBezTo>
                    <a:pt x="0" y="110"/>
                    <a:pt x="188" y="0"/>
                    <a:pt x="384" y="121"/>
                  </a:cubicBezTo>
                  <a:cubicBezTo>
                    <a:pt x="580" y="242"/>
                    <a:pt x="1178" y="839"/>
                    <a:pt x="1291" y="1028"/>
                  </a:cubicBezTo>
                  <a:cubicBezTo>
                    <a:pt x="1404" y="1217"/>
                    <a:pt x="1260" y="1376"/>
                    <a:pt x="1064" y="1255"/>
                  </a:cubicBezTo>
                  <a:cubicBezTo>
                    <a:pt x="868" y="1134"/>
                    <a:pt x="226" y="488"/>
                    <a:pt x="113" y="299"/>
                  </a:cubicBezTo>
                  <a:close/>
                </a:path>
              </a:pathLst>
            </a:custGeom>
            <a:solidFill>
              <a:schemeClr val="accent1">
                <a:alpha val="43921"/>
              </a:schemeClr>
            </a:solidFill>
            <a:ln w="9525">
              <a:solidFill>
                <a:schemeClr val="tx1"/>
              </a:solidFill>
              <a:round/>
              <a:headEnd/>
              <a:tailEnd/>
            </a:ln>
          </p:spPr>
          <p:txBody>
            <a:bodyPr/>
            <a:lstStyle/>
            <a:p>
              <a:endParaRPr lang="it-IT"/>
            </a:p>
          </p:txBody>
        </p:sp>
        <p:sp>
          <p:nvSpPr>
            <p:cNvPr id="93" name="Freeform 12"/>
            <p:cNvSpPr>
              <a:spLocks/>
            </p:cNvSpPr>
            <p:nvPr/>
          </p:nvSpPr>
          <p:spPr bwMode="auto">
            <a:xfrm>
              <a:off x="3417" y="1879"/>
              <a:ext cx="2215" cy="2524"/>
            </a:xfrm>
            <a:custGeom>
              <a:avLst/>
              <a:gdLst>
                <a:gd name="T0" fmla="*/ 325 w 2215"/>
                <a:gd name="T1" fmla="*/ 261 h 2524"/>
                <a:gd name="T2" fmla="*/ 325 w 2215"/>
                <a:gd name="T3" fmla="*/ 624 h 2524"/>
                <a:gd name="T4" fmla="*/ 1323 w 2215"/>
                <a:gd name="T5" fmla="*/ 669 h 2524"/>
                <a:gd name="T6" fmla="*/ 1459 w 2215"/>
                <a:gd name="T7" fmla="*/ 1894 h 2524"/>
                <a:gd name="T8" fmla="*/ 189 w 2215"/>
                <a:gd name="T9" fmla="*/ 1939 h 2524"/>
                <a:gd name="T10" fmla="*/ 325 w 2215"/>
                <a:gd name="T11" fmla="*/ 2302 h 2524"/>
                <a:gd name="T12" fmla="*/ 1911 w 2215"/>
                <a:gd name="T13" fmla="*/ 2194 h 2524"/>
                <a:gd name="T14" fmla="*/ 1951 w 2215"/>
                <a:gd name="T15" fmla="*/ 322 h 2524"/>
                <a:gd name="T16" fmla="*/ 325 w 2215"/>
                <a:gd name="T17" fmla="*/ 261 h 2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15"/>
                <a:gd name="T28" fmla="*/ 0 h 2524"/>
                <a:gd name="T29" fmla="*/ 2215 w 2215"/>
                <a:gd name="T30" fmla="*/ 2524 h 25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15" h="2524">
                  <a:moveTo>
                    <a:pt x="325" y="261"/>
                  </a:moveTo>
                  <a:cubicBezTo>
                    <a:pt x="68" y="344"/>
                    <a:pt x="159" y="556"/>
                    <a:pt x="325" y="624"/>
                  </a:cubicBezTo>
                  <a:cubicBezTo>
                    <a:pt x="491" y="692"/>
                    <a:pt x="1134" y="457"/>
                    <a:pt x="1323" y="669"/>
                  </a:cubicBezTo>
                  <a:cubicBezTo>
                    <a:pt x="1512" y="881"/>
                    <a:pt x="1648" y="1682"/>
                    <a:pt x="1459" y="1894"/>
                  </a:cubicBezTo>
                  <a:cubicBezTo>
                    <a:pt x="1270" y="2106"/>
                    <a:pt x="378" y="1871"/>
                    <a:pt x="189" y="1939"/>
                  </a:cubicBezTo>
                  <a:cubicBezTo>
                    <a:pt x="0" y="2007"/>
                    <a:pt x="38" y="2260"/>
                    <a:pt x="325" y="2302"/>
                  </a:cubicBezTo>
                  <a:cubicBezTo>
                    <a:pt x="612" y="2344"/>
                    <a:pt x="1640" y="2524"/>
                    <a:pt x="1911" y="2194"/>
                  </a:cubicBezTo>
                  <a:cubicBezTo>
                    <a:pt x="2182" y="1864"/>
                    <a:pt x="2215" y="644"/>
                    <a:pt x="1951" y="322"/>
                  </a:cubicBezTo>
                  <a:cubicBezTo>
                    <a:pt x="1687" y="0"/>
                    <a:pt x="664" y="274"/>
                    <a:pt x="325" y="261"/>
                  </a:cubicBezTo>
                  <a:close/>
                </a:path>
              </a:pathLst>
            </a:custGeom>
            <a:solidFill>
              <a:schemeClr val="accent1">
                <a:alpha val="43921"/>
              </a:schemeClr>
            </a:solidFill>
            <a:ln w="9525">
              <a:solidFill>
                <a:schemeClr val="tx1"/>
              </a:solidFill>
              <a:round/>
              <a:headEnd/>
              <a:tailEnd/>
            </a:ln>
          </p:spPr>
          <p:txBody>
            <a:bodyPr/>
            <a:lstStyle/>
            <a:p>
              <a:endParaRPr lang="it-IT"/>
            </a:p>
          </p:txBody>
        </p:sp>
        <p:sp>
          <p:nvSpPr>
            <p:cNvPr id="94" name="Freeform 13"/>
            <p:cNvSpPr>
              <a:spLocks/>
            </p:cNvSpPr>
            <p:nvPr/>
          </p:nvSpPr>
          <p:spPr bwMode="auto">
            <a:xfrm>
              <a:off x="1489" y="2341"/>
              <a:ext cx="2054" cy="1806"/>
            </a:xfrm>
            <a:custGeom>
              <a:avLst/>
              <a:gdLst>
                <a:gd name="T0" fmla="*/ 71 w 2054"/>
                <a:gd name="T1" fmla="*/ 250 h 1806"/>
                <a:gd name="T2" fmla="*/ 348 w 2054"/>
                <a:gd name="T3" fmla="*/ 264 h 1806"/>
                <a:gd name="T4" fmla="*/ 439 w 2054"/>
                <a:gd name="T5" fmla="*/ 1306 h 1806"/>
                <a:gd name="T6" fmla="*/ 1839 w 2054"/>
                <a:gd name="T7" fmla="*/ 1482 h 1806"/>
                <a:gd name="T8" fmla="*/ 1727 w 2054"/>
                <a:gd name="T9" fmla="*/ 1714 h 1806"/>
                <a:gd name="T10" fmla="*/ 495 w 2054"/>
                <a:gd name="T11" fmla="*/ 1778 h 1806"/>
                <a:gd name="T12" fmla="*/ 71 w 2054"/>
                <a:gd name="T13" fmla="*/ 1546 h 1806"/>
                <a:gd name="T14" fmla="*/ 71 w 2054"/>
                <a:gd name="T15" fmla="*/ 250 h 1806"/>
                <a:gd name="T16" fmla="*/ 0 60000 65536"/>
                <a:gd name="T17" fmla="*/ 0 60000 65536"/>
                <a:gd name="T18" fmla="*/ 0 60000 65536"/>
                <a:gd name="T19" fmla="*/ 0 60000 65536"/>
                <a:gd name="T20" fmla="*/ 0 60000 65536"/>
                <a:gd name="T21" fmla="*/ 0 60000 65536"/>
                <a:gd name="T22" fmla="*/ 0 60000 65536"/>
                <a:gd name="T23" fmla="*/ 0 60000 65536"/>
                <a:gd name="T24" fmla="*/ 0 w 2054"/>
                <a:gd name="T25" fmla="*/ 0 h 1806"/>
                <a:gd name="T26" fmla="*/ 2054 w 2054"/>
                <a:gd name="T27" fmla="*/ 1806 h 18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4" h="1806">
                  <a:moveTo>
                    <a:pt x="71" y="250"/>
                  </a:moveTo>
                  <a:cubicBezTo>
                    <a:pt x="98" y="0"/>
                    <a:pt x="287" y="88"/>
                    <a:pt x="348" y="264"/>
                  </a:cubicBezTo>
                  <a:cubicBezTo>
                    <a:pt x="409" y="440"/>
                    <a:pt x="191" y="1103"/>
                    <a:pt x="439" y="1306"/>
                  </a:cubicBezTo>
                  <a:cubicBezTo>
                    <a:pt x="687" y="1509"/>
                    <a:pt x="1624" y="1414"/>
                    <a:pt x="1839" y="1482"/>
                  </a:cubicBezTo>
                  <a:cubicBezTo>
                    <a:pt x="2054" y="1550"/>
                    <a:pt x="1951" y="1665"/>
                    <a:pt x="1727" y="1714"/>
                  </a:cubicBezTo>
                  <a:cubicBezTo>
                    <a:pt x="1503" y="1763"/>
                    <a:pt x="771" y="1806"/>
                    <a:pt x="495" y="1778"/>
                  </a:cubicBezTo>
                  <a:cubicBezTo>
                    <a:pt x="219" y="1750"/>
                    <a:pt x="142" y="1801"/>
                    <a:pt x="71" y="1546"/>
                  </a:cubicBezTo>
                  <a:cubicBezTo>
                    <a:pt x="0" y="1291"/>
                    <a:pt x="71" y="520"/>
                    <a:pt x="71" y="250"/>
                  </a:cubicBezTo>
                  <a:close/>
                </a:path>
              </a:pathLst>
            </a:custGeom>
            <a:solidFill>
              <a:schemeClr val="accent1">
                <a:alpha val="34901"/>
              </a:schemeClr>
            </a:solidFill>
            <a:ln w="9525">
              <a:solidFill>
                <a:schemeClr val="tx1"/>
              </a:solidFill>
              <a:round/>
              <a:headEnd/>
              <a:tailEnd/>
            </a:ln>
          </p:spPr>
          <p:txBody>
            <a:bodyPr/>
            <a:lstStyle/>
            <a:p>
              <a:endParaRPr lang="it-IT"/>
            </a:p>
          </p:txBody>
        </p:sp>
      </p:grpSp>
    </p:spTree>
    <p:extLst>
      <p:ext uri="{BB962C8B-B14F-4D97-AF65-F5344CB8AC3E}">
        <p14:creationId xmlns:p14="http://schemas.microsoft.com/office/powerpoint/2010/main" val="54757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dissolv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40036" y="548680"/>
            <a:ext cx="6284292" cy="866360"/>
          </a:xfrm>
        </p:spPr>
        <p:txBody>
          <a:bodyPr>
            <a:normAutofit fontScale="90000"/>
          </a:bodyPr>
          <a:lstStyle/>
          <a:p>
            <a:r>
              <a:rPr lang="en-US" dirty="0" smtClean="0"/>
              <a:t>Analysis of </a:t>
            </a:r>
            <a:br>
              <a:rPr lang="en-US" dirty="0" smtClean="0"/>
            </a:br>
            <a:r>
              <a:rPr lang="en-US" dirty="0" smtClean="0"/>
              <a:t>Isolation Valve System</a:t>
            </a:r>
            <a:endParaRPr lang="it-IT" dirty="0"/>
          </a:p>
        </p:txBody>
      </p:sp>
      <p:pic>
        <p:nvPicPr>
          <p:cNvPr id="11" name="Picture 6"/>
          <p:cNvPicPr>
            <a:picLocks noChangeAspect="1" noChangeArrowheads="1"/>
          </p:cNvPicPr>
          <p:nvPr/>
        </p:nvPicPr>
        <p:blipFill>
          <a:blip r:embed="rId2" cstate="print"/>
          <a:srcRect/>
          <a:stretch>
            <a:fillRect/>
          </a:stretch>
        </p:blipFill>
        <p:spPr bwMode="auto">
          <a:xfrm>
            <a:off x="462929" y="1412875"/>
            <a:ext cx="7637463" cy="5384800"/>
          </a:xfrm>
          <a:prstGeom prst="rect">
            <a:avLst/>
          </a:prstGeom>
          <a:noFill/>
          <a:ln w="9525">
            <a:noFill/>
            <a:miter lim="800000"/>
            <a:headEnd/>
            <a:tailEnd/>
          </a:ln>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30295">
            <a:off x="1980624" y="2566459"/>
            <a:ext cx="361519" cy="360000"/>
          </a:xfrm>
          <a:prstGeom prst="rect">
            <a:avLst/>
          </a:prstGeom>
        </p:spPr>
      </p:pic>
    </p:spTree>
    <p:extLst>
      <p:ext uri="{BB962C8B-B14F-4D97-AF65-F5344CB8AC3E}">
        <p14:creationId xmlns:p14="http://schemas.microsoft.com/office/powerpoint/2010/main" val="2889676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idx="4294967295"/>
          </p:nvPr>
        </p:nvSpPr>
        <p:spPr>
          <a:xfrm>
            <a:off x="0" y="908719"/>
            <a:ext cx="4139952" cy="864097"/>
          </a:xfrm>
        </p:spPr>
        <p:txBody>
          <a:bodyPr>
            <a:normAutofit fontScale="90000"/>
          </a:bodyPr>
          <a:lstStyle/>
          <a:p>
            <a:r>
              <a:rPr lang="it-IT" dirty="0" smtClean="0"/>
              <a:t>EPANET</a:t>
            </a:r>
            <a:br>
              <a:rPr lang="it-IT" dirty="0" smtClean="0"/>
            </a:br>
            <a:r>
              <a:rPr lang="it-IT" sz="2400" dirty="0" smtClean="0"/>
              <a:t>(and EPANET-</a:t>
            </a:r>
            <a:r>
              <a:rPr lang="it-IT" sz="2400" dirty="0" err="1" smtClean="0"/>
              <a:t>based</a:t>
            </a:r>
            <a:r>
              <a:rPr lang="it-IT" sz="2400" dirty="0" smtClean="0"/>
              <a:t> </a:t>
            </a:r>
            <a:r>
              <a:rPr lang="it-IT" sz="2400" dirty="0" err="1" smtClean="0"/>
              <a:t>softwares</a:t>
            </a:r>
            <a:r>
              <a:rPr lang="it-IT" sz="2400" dirty="0" smtClean="0"/>
              <a:t>)</a:t>
            </a:r>
            <a:endParaRPr lang="it-IT" sz="2400" dirty="0"/>
          </a:p>
        </p:txBody>
      </p:sp>
      <p:sp>
        <p:nvSpPr>
          <p:cNvPr id="5" name="Titolo 1"/>
          <p:cNvSpPr txBox="1">
            <a:spLocks/>
          </p:cNvSpPr>
          <p:nvPr/>
        </p:nvSpPr>
        <p:spPr>
          <a:xfrm>
            <a:off x="6012160" y="977528"/>
            <a:ext cx="2232248" cy="507255"/>
          </a:xfrm>
          <a:prstGeom prst="rect">
            <a:avLst/>
          </a:prstGeom>
        </p:spPr>
        <p:txBody>
          <a:bodyPr vert="horz" lIns="0" rIns="0" bIns="0" anchor="b">
            <a:normAutofit fontScale="97500" lnSpcReduction="100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err="1" smtClean="0"/>
              <a:t>WDNetXL</a:t>
            </a:r>
            <a:endParaRPr lang="it-IT" dirty="0"/>
          </a:p>
        </p:txBody>
      </p:sp>
      <p:sp>
        <p:nvSpPr>
          <p:cNvPr id="7" name="Titolo 1"/>
          <p:cNvSpPr txBox="1">
            <a:spLocks/>
          </p:cNvSpPr>
          <p:nvPr/>
        </p:nvSpPr>
        <p:spPr>
          <a:xfrm>
            <a:off x="4211960" y="880047"/>
            <a:ext cx="936104" cy="556019"/>
          </a:xfrm>
          <a:prstGeom prst="rect">
            <a:avLst/>
          </a:prstGeom>
        </p:spPr>
        <p:txBody>
          <a:bodyPr vert="horz" lIns="0" rIns="0" bIns="0" anchor="b">
            <a:normAutofit fontScale="975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a:t>v</a:t>
            </a:r>
            <a:r>
              <a:rPr lang="it-IT" dirty="0" smtClean="0"/>
              <a:t>s.</a:t>
            </a:r>
            <a:endParaRPr lang="it-IT" dirty="0"/>
          </a:p>
        </p:txBody>
      </p:sp>
      <p:cxnSp>
        <p:nvCxnSpPr>
          <p:cNvPr id="10" name="Connettore 1 9"/>
          <p:cNvCxnSpPr/>
          <p:nvPr/>
        </p:nvCxnSpPr>
        <p:spPr>
          <a:xfrm>
            <a:off x="4610944" y="1843260"/>
            <a:ext cx="0" cy="48261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270294" y="-54634"/>
            <a:ext cx="8681301" cy="1077218"/>
          </a:xfrm>
          <a:prstGeom prst="rect">
            <a:avLst/>
          </a:prstGeom>
        </p:spPr>
        <p:txBody>
          <a:bodyPr wrap="square">
            <a:spAutoFit/>
          </a:bodyPr>
          <a:lstStyle/>
          <a:p>
            <a:pPr lvl="0" algn="ctr">
              <a:spcBef>
                <a:spcPct val="0"/>
              </a:spcBef>
              <a:defRPr/>
            </a:pPr>
            <a:r>
              <a:rPr lang="it-IT" sz="3200" b="1" dirty="0" err="1">
                <a:solidFill>
                  <a:srgbClr val="002060"/>
                </a:solidFill>
                <a:effectLst>
                  <a:outerShdw blurRad="38100" dist="38100" dir="2700000" algn="tl">
                    <a:srgbClr val="000000">
                      <a:alpha val="43137"/>
                    </a:srgbClr>
                  </a:outerShdw>
                </a:effectLst>
                <a:cs typeface="Angsana New" pitchFamily="18" charset="-34"/>
              </a:rPr>
              <a:t>Simulation</a:t>
            </a:r>
            <a:r>
              <a:rPr lang="it-IT" sz="3200" b="1" dirty="0">
                <a:solidFill>
                  <a:srgbClr val="002060"/>
                </a:solidFill>
                <a:effectLst>
                  <a:outerShdw blurRad="38100" dist="38100" dir="2700000" algn="tl">
                    <a:srgbClr val="000000">
                      <a:alpha val="43137"/>
                    </a:srgbClr>
                  </a:outerShdw>
                </a:effectLst>
                <a:cs typeface="Angsana New" pitchFamily="18" charset="-34"/>
              </a:rPr>
              <a:t> of </a:t>
            </a:r>
            <a:endParaRPr lang="it-IT" sz="3200" b="1" dirty="0" smtClean="0">
              <a:solidFill>
                <a:srgbClr val="002060"/>
              </a:solidFill>
              <a:effectLst>
                <a:outerShdw blurRad="38100" dist="38100" dir="2700000" algn="tl">
                  <a:srgbClr val="000000">
                    <a:alpha val="43137"/>
                  </a:srgbClr>
                </a:outerShdw>
              </a:effectLst>
              <a:cs typeface="Angsana New" pitchFamily="18" charset="-34"/>
            </a:endParaRPr>
          </a:p>
          <a:p>
            <a:pPr lvl="0" algn="ctr">
              <a:spcBef>
                <a:spcPct val="0"/>
              </a:spcBef>
              <a:defRPr/>
            </a:pPr>
            <a:r>
              <a:rPr lang="it-IT" sz="3200" b="1" dirty="0" smtClean="0">
                <a:solidFill>
                  <a:srgbClr val="002060"/>
                </a:solidFill>
                <a:effectLst>
                  <a:outerShdw blurRad="38100" dist="38100" dir="2700000" algn="tl">
                    <a:srgbClr val="000000">
                      <a:alpha val="43137"/>
                    </a:srgbClr>
                  </a:outerShdw>
                </a:effectLst>
                <a:cs typeface="Angsana New" pitchFamily="18" charset="-34"/>
              </a:rPr>
              <a:t>pressure </a:t>
            </a:r>
            <a:r>
              <a:rPr lang="it-IT" sz="3200" b="1" dirty="0">
                <a:solidFill>
                  <a:srgbClr val="002060"/>
                </a:solidFill>
                <a:effectLst>
                  <a:outerShdw blurRad="38100" dist="38100" dir="2700000" algn="tl">
                    <a:srgbClr val="000000">
                      <a:alpha val="43137"/>
                    </a:srgbClr>
                  </a:outerShdw>
                </a:effectLst>
                <a:cs typeface="Angsana New" pitchFamily="18" charset="-34"/>
              </a:rPr>
              <a:t>control </a:t>
            </a:r>
            <a:r>
              <a:rPr lang="it-IT" sz="3200" b="1" dirty="0" err="1">
                <a:solidFill>
                  <a:srgbClr val="002060"/>
                </a:solidFill>
                <a:effectLst>
                  <a:outerShdw blurRad="38100" dist="38100" dir="2700000" algn="tl">
                    <a:srgbClr val="000000">
                      <a:alpha val="43137"/>
                    </a:srgbClr>
                  </a:outerShdw>
                </a:effectLst>
                <a:cs typeface="Angsana New" pitchFamily="18" charset="-34"/>
              </a:rPr>
              <a:t>scenarios</a:t>
            </a:r>
            <a:endParaRPr lang="it-IT" sz="3200" b="1" dirty="0">
              <a:solidFill>
                <a:srgbClr val="002060"/>
              </a:solidFill>
              <a:effectLst>
                <a:outerShdw blurRad="38100" dist="38100" dir="2700000" algn="tl">
                  <a:srgbClr val="000000">
                    <a:alpha val="43137"/>
                  </a:srgbClr>
                </a:outerShdw>
              </a:effectLst>
              <a:cs typeface="Angsana New" pitchFamily="18" charset="-34"/>
            </a:endParaRPr>
          </a:p>
        </p:txBody>
      </p:sp>
      <p:sp>
        <p:nvSpPr>
          <p:cNvPr id="19" name="Rettangolo 18"/>
          <p:cNvSpPr/>
          <p:nvPr/>
        </p:nvSpPr>
        <p:spPr>
          <a:xfrm>
            <a:off x="107504" y="1960615"/>
            <a:ext cx="4680520" cy="1107996"/>
          </a:xfrm>
          <a:prstGeom prst="rect">
            <a:avLst/>
          </a:prstGeom>
        </p:spPr>
        <p:txBody>
          <a:bodyPr wrap="square">
            <a:spAutoFit/>
          </a:bodyPr>
          <a:lstStyle/>
          <a:p>
            <a:pPr marL="285750" indent="-285750">
              <a:buFont typeface="Arial" panose="020B0604020202020204" pitchFamily="34" charset="0"/>
              <a:buChar char="•"/>
            </a:pPr>
            <a:r>
              <a:rPr lang="en-GB" sz="2200" dirty="0" smtClean="0">
                <a:latin typeface="Cambria" panose="02040503050406030204" pitchFamily="18" charset="0"/>
                <a:ea typeface="Calibri" panose="020F0502020204030204" pitchFamily="34" charset="0"/>
                <a:cs typeface="Times New Roman" panose="02020603050405020304" pitchFamily="18" charset="0"/>
              </a:rPr>
              <a:t>Simulation of PCVs </a:t>
            </a:r>
            <a:r>
              <a:rPr lang="en-GB" sz="2200" dirty="0">
                <a:latin typeface="Cambria" panose="02040503050406030204" pitchFamily="18" charset="0"/>
                <a:ea typeface="Calibri" panose="020F0502020204030204" pitchFamily="34" charset="0"/>
                <a:cs typeface="Times New Roman" panose="02020603050405020304" pitchFamily="18" charset="0"/>
              </a:rPr>
              <a:t>controlled </a:t>
            </a:r>
            <a:r>
              <a:rPr lang="en-GB" sz="2200" dirty="0" smtClean="0">
                <a:latin typeface="Cambria" panose="02040503050406030204" pitchFamily="18" charset="0"/>
                <a:ea typeface="Calibri" panose="020F0502020204030204" pitchFamily="34" charset="0"/>
                <a:cs typeface="Times New Roman" panose="02020603050405020304" pitchFamily="18" charset="0"/>
              </a:rPr>
              <a:t>locally </a:t>
            </a:r>
          </a:p>
          <a:p>
            <a:r>
              <a:rPr lang="en-GB" sz="2200" dirty="0" smtClean="0">
                <a:latin typeface="Cambria" panose="02040503050406030204" pitchFamily="18" charset="0"/>
                <a:ea typeface="Calibri" panose="020F0502020204030204" pitchFamily="34" charset="0"/>
                <a:cs typeface="Times New Roman" panose="02020603050405020304" pitchFamily="18" charset="0"/>
              </a:rPr>
              <a:t>    (by upstream/downstream node)</a:t>
            </a:r>
            <a:endParaRPr lang="en-GB" sz="2200" dirty="0"/>
          </a:p>
        </p:txBody>
      </p:sp>
      <p:sp>
        <p:nvSpPr>
          <p:cNvPr id="20" name="Rettangolo 19"/>
          <p:cNvSpPr/>
          <p:nvPr/>
        </p:nvSpPr>
        <p:spPr>
          <a:xfrm>
            <a:off x="4932040" y="1980123"/>
            <a:ext cx="4104456" cy="4401205"/>
          </a:xfrm>
          <a:prstGeom prst="rect">
            <a:avLst/>
          </a:prstGeom>
        </p:spPr>
        <p:txBody>
          <a:bodyPr wrap="square">
            <a:spAutoFit/>
          </a:bodyPr>
          <a:lstStyle/>
          <a:p>
            <a:pPr marL="285750" indent="-285750">
              <a:buFont typeface="Arial" panose="020B0604020202020204" pitchFamily="34" charset="0"/>
              <a:buChar char="•"/>
            </a:pPr>
            <a:r>
              <a:rPr lang="en-GB" sz="2200" dirty="0">
                <a:latin typeface="Cambria" panose="02040503050406030204" pitchFamily="18" charset="0"/>
                <a:ea typeface="Calibri" panose="020F0502020204030204" pitchFamily="34" charset="0"/>
                <a:cs typeface="Times New Roman" panose="02020603050405020304" pitchFamily="18" charset="0"/>
              </a:rPr>
              <a:t>Simulation of PCVs controlled also </a:t>
            </a:r>
            <a:r>
              <a:rPr lang="en-GB" sz="2200" dirty="0" smtClean="0">
                <a:latin typeface="Cambria" panose="02040503050406030204" pitchFamily="18" charset="0"/>
                <a:ea typeface="Calibri" panose="020F0502020204030204" pitchFamily="34" charset="0"/>
                <a:cs typeface="Times New Roman" panose="02020603050405020304" pitchFamily="18" charset="0"/>
              </a:rPr>
              <a:t>by:</a:t>
            </a:r>
          </a:p>
          <a:p>
            <a:pPr marL="342900" indent="-342900">
              <a:buFont typeface="Wingdings" panose="05000000000000000000" pitchFamily="2" charset="2"/>
              <a:buChar char="ü"/>
            </a:pPr>
            <a:r>
              <a:rPr lang="en-GB" sz="2000" dirty="0">
                <a:latin typeface="Cambria" panose="02040503050406030204" pitchFamily="18" charset="0"/>
                <a:ea typeface="Calibri" panose="020F0502020204030204" pitchFamily="34" charset="0"/>
                <a:cs typeface="Times New Roman" panose="02020603050405020304" pitchFamily="18" charset="0"/>
              </a:rPr>
              <a:t>upstream/downstream node </a:t>
            </a:r>
            <a:endParaRPr lang="en-GB" sz="2000" dirty="0" smtClean="0">
              <a:latin typeface="Cambria" panose="02040503050406030204" pitchFamily="18"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ü"/>
            </a:pPr>
            <a:r>
              <a:rPr lang="en-GB" sz="2000" dirty="0" smtClean="0">
                <a:latin typeface="Cambria" panose="02040503050406030204" pitchFamily="18" charset="0"/>
                <a:ea typeface="Calibri" panose="020F0502020204030204" pitchFamily="34" charset="0"/>
                <a:cs typeface="Times New Roman" panose="02020603050405020304" pitchFamily="18" charset="0"/>
              </a:rPr>
              <a:t>remote </a:t>
            </a:r>
            <a:r>
              <a:rPr lang="en-GB" sz="2000" dirty="0">
                <a:latin typeface="Cambria" panose="02040503050406030204" pitchFamily="18" charset="0"/>
                <a:ea typeface="Calibri" panose="020F0502020204030204" pitchFamily="34" charset="0"/>
                <a:cs typeface="Times New Roman" panose="02020603050405020304" pitchFamily="18" charset="0"/>
              </a:rPr>
              <a:t>set </a:t>
            </a:r>
            <a:r>
              <a:rPr lang="en-GB" sz="2000" dirty="0" smtClean="0">
                <a:latin typeface="Cambria" panose="02040503050406030204" pitchFamily="18" charset="0"/>
                <a:ea typeface="Calibri" panose="020F0502020204030204" pitchFamily="34" charset="0"/>
                <a:cs typeface="Times New Roman" panose="02020603050405020304" pitchFamily="18" charset="0"/>
              </a:rPr>
              <a:t>points (RRTC)</a:t>
            </a:r>
          </a:p>
          <a:p>
            <a:endParaRPr lang="en-GB" sz="2000" dirty="0" smtClean="0">
              <a:latin typeface="Cambria" panose="020405030504060302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200" dirty="0" smtClean="0">
                <a:latin typeface="Cambria" panose="02040503050406030204" pitchFamily="18" charset="0"/>
                <a:ea typeface="Calibri" panose="020F0502020204030204" pitchFamily="34" charset="0"/>
                <a:cs typeface="Times New Roman" panose="02020603050405020304" pitchFamily="18" charset="0"/>
              </a:rPr>
              <a:t>Analysis can </a:t>
            </a:r>
            <a:r>
              <a:rPr lang="en-GB" sz="2200" dirty="0">
                <a:latin typeface="Cambria" panose="02040503050406030204" pitchFamily="18" charset="0"/>
                <a:ea typeface="Calibri" panose="020F0502020204030204" pitchFamily="34" charset="0"/>
                <a:cs typeface="Times New Roman" panose="02020603050405020304" pitchFamily="18" charset="0"/>
              </a:rPr>
              <a:t>simulate </a:t>
            </a:r>
            <a:r>
              <a:rPr lang="en-GB" sz="2200" dirty="0" smtClean="0">
                <a:latin typeface="Cambria" panose="02040503050406030204" pitchFamily="18" charset="0"/>
                <a:ea typeface="Calibri" panose="020F0502020204030204" pitchFamily="34" charset="0"/>
                <a:cs typeface="Times New Roman" panose="02020603050405020304" pitchFamily="18" charset="0"/>
              </a:rPr>
              <a:t>various strategies to drive the electric modulation of valves in Remote Real Time Control (RRTC) </a:t>
            </a:r>
            <a:r>
              <a:rPr lang="en-GB" sz="2200" dirty="0">
                <a:latin typeface="Cambria" panose="02040503050406030204" pitchFamily="18" charset="0"/>
                <a:ea typeface="Calibri" panose="020F0502020204030204" pitchFamily="34" charset="0"/>
                <a:cs typeface="Times New Roman" panose="02020603050405020304" pitchFamily="18" charset="0"/>
              </a:rPr>
              <a:t>with </a:t>
            </a:r>
            <a:r>
              <a:rPr lang="en-GB" sz="2200" dirty="0" smtClean="0">
                <a:latin typeface="Cambria" panose="02040503050406030204" pitchFamily="18" charset="0"/>
                <a:ea typeface="Calibri" panose="020F0502020204030204" pitchFamily="34" charset="0"/>
                <a:cs typeface="Times New Roman" panose="02020603050405020304" pitchFamily="18" charset="0"/>
              </a:rPr>
              <a:t>Programmable Logical Control units </a:t>
            </a:r>
          </a:p>
          <a:p>
            <a:pPr marL="285750" indent="-285750">
              <a:buFont typeface="Arial" panose="020B0604020202020204" pitchFamily="34" charset="0"/>
              <a:buChar char="•"/>
            </a:pPr>
            <a:endParaRPr lang="it-IT" sz="2200" dirty="0">
              <a:latin typeface="Cambria" panose="020405030504060302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2200" dirty="0"/>
          </a:p>
        </p:txBody>
      </p:sp>
    </p:spTree>
    <p:extLst>
      <p:ext uri="{BB962C8B-B14F-4D97-AF65-F5344CB8AC3E}">
        <p14:creationId xmlns:p14="http://schemas.microsoft.com/office/powerpoint/2010/main" val="2198673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smtClean="0"/>
              <a:t>Remotely controlled devices</a:t>
            </a:r>
            <a:endParaRPr lang="en-US" dirty="0"/>
          </a:p>
        </p:txBody>
      </p:sp>
      <p:grpSp>
        <p:nvGrpSpPr>
          <p:cNvPr id="4" name="Gruppo 3"/>
          <p:cNvGrpSpPr/>
          <p:nvPr/>
        </p:nvGrpSpPr>
        <p:grpSpPr>
          <a:xfrm>
            <a:off x="3518229" y="1484784"/>
            <a:ext cx="5518267" cy="4076862"/>
            <a:chOff x="2483768" y="1556792"/>
            <a:chExt cx="4002840" cy="2880000"/>
          </a:xfrm>
        </p:grpSpPr>
        <p:pic>
          <p:nvPicPr>
            <p:cNvPr id="5" name="Immagine 4" descr="Fig"/>
            <p:cNvPicPr/>
            <p:nvPr/>
          </p:nvPicPr>
          <p:blipFill>
            <a:blip r:embed="rId2" cstate="print"/>
            <a:srcRect/>
            <a:stretch>
              <a:fillRect/>
            </a:stretch>
          </p:blipFill>
          <p:spPr bwMode="auto">
            <a:xfrm>
              <a:off x="2627784" y="1556792"/>
              <a:ext cx="3858824" cy="2880000"/>
            </a:xfrm>
            <a:prstGeom prst="rect">
              <a:avLst/>
            </a:prstGeom>
            <a:noFill/>
            <a:ln w="9525">
              <a:noFill/>
              <a:miter lim="800000"/>
              <a:headEnd/>
              <a:tailEnd/>
            </a:ln>
          </p:spPr>
        </p:pic>
        <p:sp>
          <p:nvSpPr>
            <p:cNvPr id="6" name="Oval 2"/>
            <p:cNvSpPr>
              <a:spLocks noChangeArrowheads="1"/>
            </p:cNvSpPr>
            <p:nvPr/>
          </p:nvSpPr>
          <p:spPr bwMode="auto">
            <a:xfrm>
              <a:off x="2745706" y="1890738"/>
              <a:ext cx="152400" cy="142875"/>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Text Box 3"/>
            <p:cNvSpPr txBox="1">
              <a:spLocks noChangeArrowheads="1"/>
            </p:cNvSpPr>
            <p:nvPr/>
          </p:nvSpPr>
          <p:spPr bwMode="auto">
            <a:xfrm>
              <a:off x="2483768" y="1628800"/>
              <a:ext cx="738188" cy="269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Arial" pitchFamily="34" charset="0"/>
                </a:rPr>
                <a:t>Node 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Oval 4"/>
            <p:cNvSpPr>
              <a:spLocks noChangeArrowheads="1"/>
            </p:cNvSpPr>
            <p:nvPr/>
          </p:nvSpPr>
          <p:spPr bwMode="auto">
            <a:xfrm>
              <a:off x="5522243" y="1993925"/>
              <a:ext cx="152400" cy="142875"/>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Text Box 5"/>
            <p:cNvSpPr txBox="1">
              <a:spLocks noChangeArrowheads="1"/>
            </p:cNvSpPr>
            <p:nvPr/>
          </p:nvSpPr>
          <p:spPr bwMode="auto">
            <a:xfrm>
              <a:off x="5469856" y="1739925"/>
              <a:ext cx="738187" cy="269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Arial" pitchFamily="34" charset="0"/>
                </a:rPr>
                <a:t>Node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10" name="Picture 2"/>
          <p:cNvPicPr>
            <a:picLocks noChangeAspect="1" noChangeArrowheads="1"/>
          </p:cNvPicPr>
          <p:nvPr/>
        </p:nvPicPr>
        <p:blipFill>
          <a:blip r:embed="rId3" cstate="print"/>
          <a:srcRect/>
          <a:stretch>
            <a:fillRect/>
          </a:stretch>
        </p:blipFill>
        <p:spPr bwMode="auto">
          <a:xfrm>
            <a:off x="107504" y="1529632"/>
            <a:ext cx="3374213" cy="1971376"/>
          </a:xfrm>
          <a:prstGeom prst="rect">
            <a:avLst/>
          </a:prstGeom>
          <a:noFill/>
          <a:ln w="9525">
            <a:noFill/>
            <a:miter lim="800000"/>
            <a:headEnd/>
            <a:tailEnd/>
          </a:ln>
          <a:effectLst/>
        </p:spPr>
      </p:pic>
      <p:pic>
        <p:nvPicPr>
          <p:cNvPr id="15" name="Immagine 14" descr="Nodo 10 estiva.PNG"/>
          <p:cNvPicPr/>
          <p:nvPr/>
        </p:nvPicPr>
        <p:blipFill>
          <a:blip r:embed="rId4" cstate="print"/>
          <a:stretch>
            <a:fillRect/>
          </a:stretch>
        </p:blipFill>
        <p:spPr>
          <a:xfrm>
            <a:off x="179512" y="3547849"/>
            <a:ext cx="2851183" cy="1537335"/>
          </a:xfrm>
          <a:prstGeom prst="rect">
            <a:avLst/>
          </a:prstGeom>
          <a:ln>
            <a:noFill/>
          </a:ln>
          <a:effectLst>
            <a:outerShdw blurRad="190500" algn="tl" rotWithShape="0">
              <a:srgbClr val="000000">
                <a:alpha val="70000"/>
              </a:srgbClr>
            </a:outerShdw>
          </a:effectLst>
        </p:spPr>
      </p:pic>
      <p:pic>
        <p:nvPicPr>
          <p:cNvPr id="16" name="Immagine 15" descr="Nodo 10 invernale.PNG"/>
          <p:cNvPicPr/>
          <p:nvPr/>
        </p:nvPicPr>
        <p:blipFill>
          <a:blip r:embed="rId5" cstate="print"/>
          <a:stretch>
            <a:fillRect/>
          </a:stretch>
        </p:blipFill>
        <p:spPr>
          <a:xfrm>
            <a:off x="179512" y="5204033"/>
            <a:ext cx="2851183" cy="1537335"/>
          </a:xfrm>
          <a:prstGeom prst="rect">
            <a:avLst/>
          </a:prstGeom>
          <a:ln>
            <a:noFill/>
          </a:ln>
          <a:effectLst>
            <a:outerShdw blurRad="190500" algn="tl" rotWithShape="0">
              <a:srgbClr val="000000">
                <a:alpha val="70000"/>
              </a:srgbClr>
            </a:outerShdw>
          </a:effectLst>
        </p:spPr>
      </p:pic>
      <p:pic>
        <p:nvPicPr>
          <p:cNvPr id="17" name="Immagine 16" descr="Nodo 1 estiva.PNG"/>
          <p:cNvPicPr/>
          <p:nvPr/>
        </p:nvPicPr>
        <p:blipFill>
          <a:blip r:embed="rId6" cstate="print"/>
          <a:stretch>
            <a:fillRect/>
          </a:stretch>
        </p:blipFill>
        <p:spPr>
          <a:xfrm>
            <a:off x="3491880" y="3649133"/>
            <a:ext cx="2844388" cy="1508059"/>
          </a:xfrm>
          <a:prstGeom prst="rect">
            <a:avLst/>
          </a:prstGeom>
          <a:ln>
            <a:noFill/>
          </a:ln>
          <a:effectLst>
            <a:outerShdw blurRad="190500" algn="tl" rotWithShape="0">
              <a:srgbClr val="000000">
                <a:alpha val="70000"/>
              </a:srgbClr>
            </a:outerShdw>
          </a:effectLst>
        </p:spPr>
      </p:pic>
      <p:pic>
        <p:nvPicPr>
          <p:cNvPr id="18" name="Immagine 17" descr="Nodo 1 invernale.PNG"/>
          <p:cNvPicPr/>
          <p:nvPr/>
        </p:nvPicPr>
        <p:blipFill>
          <a:blip r:embed="rId7" cstate="print"/>
          <a:stretch>
            <a:fillRect/>
          </a:stretch>
        </p:blipFill>
        <p:spPr>
          <a:xfrm>
            <a:off x="3491880" y="5229200"/>
            <a:ext cx="2851183" cy="1537335"/>
          </a:xfrm>
          <a:prstGeom prst="rect">
            <a:avLst/>
          </a:prstGeom>
          <a:ln>
            <a:noFill/>
          </a:ln>
          <a:effectLst>
            <a:outerShdw blurRad="190500" algn="tl" rotWithShape="0">
              <a:srgbClr val="000000">
                <a:alpha val="70000"/>
              </a:srgbClr>
            </a:outerShdw>
          </a:effectLst>
        </p:spPr>
      </p:pic>
      <p:sp>
        <p:nvSpPr>
          <p:cNvPr id="21" name="CasellaDiTesto 20"/>
          <p:cNvSpPr txBox="1"/>
          <p:nvPr/>
        </p:nvSpPr>
        <p:spPr>
          <a:xfrm>
            <a:off x="2589369" y="4402653"/>
            <a:ext cx="1098371" cy="369332"/>
          </a:xfrm>
          <a:prstGeom prst="rect">
            <a:avLst/>
          </a:prstGeom>
          <a:solidFill>
            <a:schemeClr val="bg1"/>
          </a:solidFill>
        </p:spPr>
        <p:txBody>
          <a:bodyPr wrap="square" rtlCol="0">
            <a:spAutoFit/>
          </a:bodyPr>
          <a:lstStyle/>
          <a:p>
            <a:pPr algn="ctr"/>
            <a:r>
              <a:rPr lang="en-US" b="1" dirty="0" smtClean="0">
                <a:latin typeface="Arial" pitchFamily="34" charset="0"/>
                <a:cs typeface="Arial" pitchFamily="34" charset="0"/>
              </a:rPr>
              <a:t>Summer</a:t>
            </a:r>
            <a:endParaRPr lang="en-US" b="1" dirty="0">
              <a:latin typeface="Arial" pitchFamily="34" charset="0"/>
              <a:cs typeface="Arial" pitchFamily="34" charset="0"/>
            </a:endParaRPr>
          </a:p>
        </p:txBody>
      </p:sp>
      <p:sp>
        <p:nvSpPr>
          <p:cNvPr id="22" name="CasellaDiTesto 21"/>
          <p:cNvSpPr txBox="1"/>
          <p:nvPr/>
        </p:nvSpPr>
        <p:spPr>
          <a:xfrm>
            <a:off x="395536" y="3068960"/>
            <a:ext cx="1296144" cy="369332"/>
          </a:xfrm>
          <a:prstGeom prst="rect">
            <a:avLst/>
          </a:prstGeom>
          <a:solidFill>
            <a:schemeClr val="bg1"/>
          </a:solidFill>
        </p:spPr>
        <p:txBody>
          <a:bodyPr wrap="square" rtlCol="0">
            <a:spAutoFit/>
          </a:bodyPr>
          <a:lstStyle/>
          <a:p>
            <a:r>
              <a:rPr lang="en-US" b="1" smtClean="0">
                <a:latin typeface="Arial" pitchFamily="34" charset="0"/>
                <a:cs typeface="Arial" pitchFamily="34" charset="0"/>
              </a:rPr>
              <a:t>Node 10</a:t>
            </a:r>
            <a:endParaRPr lang="en-US" b="1">
              <a:latin typeface="Arial" pitchFamily="34" charset="0"/>
              <a:cs typeface="Arial" pitchFamily="34" charset="0"/>
            </a:endParaRPr>
          </a:p>
        </p:txBody>
      </p:sp>
      <p:sp>
        <p:nvSpPr>
          <p:cNvPr id="23" name="CasellaDiTesto 22"/>
          <p:cNvSpPr txBox="1"/>
          <p:nvPr/>
        </p:nvSpPr>
        <p:spPr>
          <a:xfrm>
            <a:off x="2605091" y="6084740"/>
            <a:ext cx="1059956" cy="369332"/>
          </a:xfrm>
          <a:prstGeom prst="rect">
            <a:avLst/>
          </a:prstGeom>
          <a:solidFill>
            <a:schemeClr val="bg1"/>
          </a:solidFill>
        </p:spPr>
        <p:txBody>
          <a:bodyPr wrap="square" rtlCol="0">
            <a:spAutoFit/>
          </a:bodyPr>
          <a:lstStyle/>
          <a:p>
            <a:pPr algn="ctr"/>
            <a:r>
              <a:rPr lang="en-US" b="1" dirty="0" smtClean="0">
                <a:latin typeface="Arial" pitchFamily="34" charset="0"/>
                <a:cs typeface="Arial" pitchFamily="34" charset="0"/>
              </a:rPr>
              <a:t>Winter</a:t>
            </a:r>
            <a:endParaRPr lang="en-US" b="1" dirty="0">
              <a:latin typeface="Arial" pitchFamily="34" charset="0"/>
              <a:cs typeface="Arial" pitchFamily="34" charset="0"/>
            </a:endParaRPr>
          </a:p>
        </p:txBody>
      </p:sp>
      <p:sp>
        <p:nvSpPr>
          <p:cNvPr id="24" name="CasellaDiTesto 23"/>
          <p:cNvSpPr txBox="1"/>
          <p:nvPr/>
        </p:nvSpPr>
        <p:spPr>
          <a:xfrm>
            <a:off x="3779912" y="3068960"/>
            <a:ext cx="1296144" cy="369332"/>
          </a:xfrm>
          <a:prstGeom prst="rect">
            <a:avLst/>
          </a:prstGeom>
          <a:solidFill>
            <a:schemeClr val="bg1"/>
          </a:solidFill>
        </p:spPr>
        <p:txBody>
          <a:bodyPr wrap="square" rtlCol="0">
            <a:spAutoFit/>
          </a:bodyPr>
          <a:lstStyle/>
          <a:p>
            <a:r>
              <a:rPr lang="en-US" b="1" smtClean="0">
                <a:latin typeface="Arial" pitchFamily="34" charset="0"/>
                <a:cs typeface="Arial" pitchFamily="34" charset="0"/>
              </a:rPr>
              <a:t>Node 1</a:t>
            </a:r>
            <a:endParaRPr lang="en-US" b="1">
              <a:latin typeface="Arial" pitchFamily="34" charset="0"/>
              <a:cs typeface="Arial" pitchFamily="34" charset="0"/>
            </a:endParaRPr>
          </a:p>
        </p:txBody>
      </p:sp>
    </p:spTree>
    <p:extLst>
      <p:ext uri="{BB962C8B-B14F-4D97-AF65-F5344CB8AC3E}">
        <p14:creationId xmlns:p14="http://schemas.microsoft.com/office/powerpoint/2010/main" val="312982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descr="Nodo 10 PCV invernale.PNG"/>
          <p:cNvPicPr/>
          <p:nvPr/>
        </p:nvPicPr>
        <p:blipFill>
          <a:blip r:embed="rId2" cstate="print"/>
          <a:stretch>
            <a:fillRect/>
          </a:stretch>
        </p:blipFill>
        <p:spPr>
          <a:xfrm>
            <a:off x="35496" y="5301208"/>
            <a:ext cx="2854358" cy="1537335"/>
          </a:xfrm>
          <a:prstGeom prst="rect">
            <a:avLst/>
          </a:prstGeom>
          <a:ln>
            <a:noFill/>
          </a:ln>
          <a:effectLst>
            <a:outerShdw blurRad="190500" algn="tl" rotWithShape="0">
              <a:srgbClr val="000000">
                <a:alpha val="70000"/>
              </a:srgbClr>
            </a:outerShdw>
          </a:effectLst>
        </p:spPr>
      </p:pic>
      <p:pic>
        <p:nvPicPr>
          <p:cNvPr id="21" name="Immagine 20" descr="Nodo 10 PCV estiva.PNG"/>
          <p:cNvPicPr/>
          <p:nvPr/>
        </p:nvPicPr>
        <p:blipFill>
          <a:blip r:embed="rId3" cstate="print"/>
          <a:stretch>
            <a:fillRect/>
          </a:stretch>
        </p:blipFill>
        <p:spPr>
          <a:xfrm>
            <a:off x="35496" y="3645024"/>
            <a:ext cx="2855628" cy="1537335"/>
          </a:xfrm>
          <a:prstGeom prst="rect">
            <a:avLst/>
          </a:prstGeom>
          <a:ln>
            <a:noFill/>
          </a:ln>
          <a:effectLst>
            <a:outerShdw blurRad="190500" algn="tl" rotWithShape="0">
              <a:srgbClr val="000000">
                <a:alpha val="70000"/>
              </a:srgbClr>
            </a:outerShdw>
          </a:effectLst>
        </p:spPr>
      </p:pic>
      <p:sp>
        <p:nvSpPr>
          <p:cNvPr id="2" name="Titolo 1"/>
          <p:cNvSpPr>
            <a:spLocks noGrp="1"/>
          </p:cNvSpPr>
          <p:nvPr>
            <p:ph type="title"/>
          </p:nvPr>
        </p:nvSpPr>
        <p:spPr/>
        <p:txBody>
          <a:bodyPr>
            <a:normAutofit/>
          </a:bodyPr>
          <a:lstStyle/>
          <a:p>
            <a:r>
              <a:rPr lang="en-US" dirty="0" smtClean="0"/>
              <a:t>Remotely controlled devices</a:t>
            </a:r>
            <a:endParaRPr lang="it-IT" dirty="0"/>
          </a:p>
        </p:txBody>
      </p:sp>
      <p:grpSp>
        <p:nvGrpSpPr>
          <p:cNvPr id="4" name="Gruppo 3"/>
          <p:cNvGrpSpPr/>
          <p:nvPr/>
        </p:nvGrpSpPr>
        <p:grpSpPr>
          <a:xfrm>
            <a:off x="3518229" y="1484784"/>
            <a:ext cx="5518267" cy="4076862"/>
            <a:chOff x="2483768" y="1556792"/>
            <a:chExt cx="4002840" cy="2880000"/>
          </a:xfrm>
        </p:grpSpPr>
        <p:pic>
          <p:nvPicPr>
            <p:cNvPr id="5" name="Immagine 4" descr="Fig"/>
            <p:cNvPicPr/>
            <p:nvPr/>
          </p:nvPicPr>
          <p:blipFill>
            <a:blip r:embed="rId4" cstate="print"/>
            <a:srcRect/>
            <a:stretch>
              <a:fillRect/>
            </a:stretch>
          </p:blipFill>
          <p:spPr bwMode="auto">
            <a:xfrm>
              <a:off x="2627784" y="1556792"/>
              <a:ext cx="3858824" cy="2880000"/>
            </a:xfrm>
            <a:prstGeom prst="rect">
              <a:avLst/>
            </a:prstGeom>
            <a:noFill/>
            <a:ln w="9525">
              <a:noFill/>
              <a:miter lim="800000"/>
              <a:headEnd/>
              <a:tailEnd/>
            </a:ln>
          </p:spPr>
        </p:pic>
        <p:sp>
          <p:nvSpPr>
            <p:cNvPr id="6" name="Oval 2"/>
            <p:cNvSpPr>
              <a:spLocks noChangeArrowheads="1"/>
            </p:cNvSpPr>
            <p:nvPr/>
          </p:nvSpPr>
          <p:spPr bwMode="auto">
            <a:xfrm>
              <a:off x="2745706" y="1890738"/>
              <a:ext cx="152400" cy="142875"/>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Text Box 3"/>
            <p:cNvSpPr txBox="1">
              <a:spLocks noChangeArrowheads="1"/>
            </p:cNvSpPr>
            <p:nvPr/>
          </p:nvSpPr>
          <p:spPr bwMode="auto">
            <a:xfrm>
              <a:off x="2483768" y="1628800"/>
              <a:ext cx="738188" cy="269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Arial" pitchFamily="34" charset="0"/>
                </a:rPr>
                <a:t>Node 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Oval 4"/>
            <p:cNvSpPr>
              <a:spLocks noChangeArrowheads="1"/>
            </p:cNvSpPr>
            <p:nvPr/>
          </p:nvSpPr>
          <p:spPr bwMode="auto">
            <a:xfrm>
              <a:off x="5522243" y="1993925"/>
              <a:ext cx="152400" cy="142875"/>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Text Box 5"/>
            <p:cNvSpPr txBox="1">
              <a:spLocks noChangeArrowheads="1"/>
            </p:cNvSpPr>
            <p:nvPr/>
          </p:nvSpPr>
          <p:spPr bwMode="auto">
            <a:xfrm>
              <a:off x="5469856" y="1739925"/>
              <a:ext cx="738187" cy="269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Arial" pitchFamily="34" charset="0"/>
                </a:rPr>
                <a:t>Node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 name="Freccia a sinistra 13"/>
          <p:cNvSpPr/>
          <p:nvPr/>
        </p:nvSpPr>
        <p:spPr>
          <a:xfrm rot="180000">
            <a:off x="4171846" y="2011607"/>
            <a:ext cx="3420000" cy="261127"/>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17" name="CasellaDiTesto 16"/>
          <p:cNvSpPr txBox="1"/>
          <p:nvPr/>
        </p:nvSpPr>
        <p:spPr>
          <a:xfrm>
            <a:off x="395536" y="3068960"/>
            <a:ext cx="1296144" cy="369332"/>
          </a:xfrm>
          <a:prstGeom prst="rect">
            <a:avLst/>
          </a:prstGeom>
          <a:solidFill>
            <a:schemeClr val="bg1"/>
          </a:solidFill>
        </p:spPr>
        <p:txBody>
          <a:bodyPr wrap="square" rtlCol="0">
            <a:spAutoFit/>
          </a:bodyPr>
          <a:lstStyle/>
          <a:p>
            <a:r>
              <a:rPr lang="en-US" b="1" smtClean="0">
                <a:latin typeface="Arial" pitchFamily="34" charset="0"/>
                <a:cs typeface="Arial" pitchFamily="34" charset="0"/>
              </a:rPr>
              <a:t>Node 10</a:t>
            </a:r>
            <a:endParaRPr lang="en-US" b="1">
              <a:latin typeface="Arial" pitchFamily="34" charset="0"/>
              <a:cs typeface="Arial" pitchFamily="34" charset="0"/>
            </a:endParaRPr>
          </a:p>
        </p:txBody>
      </p:sp>
      <p:pic>
        <p:nvPicPr>
          <p:cNvPr id="22" name="Immagine 21" descr="Nodo 1 PCV estiva.PNG"/>
          <p:cNvPicPr/>
          <p:nvPr/>
        </p:nvPicPr>
        <p:blipFill>
          <a:blip r:embed="rId5" cstate="print"/>
          <a:stretch>
            <a:fillRect/>
          </a:stretch>
        </p:blipFill>
        <p:spPr>
          <a:xfrm>
            <a:off x="3203848" y="3645024"/>
            <a:ext cx="2859438" cy="1537970"/>
          </a:xfrm>
          <a:prstGeom prst="rect">
            <a:avLst/>
          </a:prstGeom>
          <a:ln>
            <a:noFill/>
          </a:ln>
          <a:effectLst>
            <a:outerShdw blurRad="190500" algn="tl" rotWithShape="0">
              <a:srgbClr val="000000">
                <a:alpha val="70000"/>
              </a:srgbClr>
            </a:outerShdw>
          </a:effectLst>
        </p:spPr>
      </p:pic>
      <p:pic>
        <p:nvPicPr>
          <p:cNvPr id="23" name="Immagine 22" descr="Nodo 1 PCV invernale.PNG"/>
          <p:cNvPicPr/>
          <p:nvPr/>
        </p:nvPicPr>
        <p:blipFill>
          <a:blip r:embed="rId6" cstate="print"/>
          <a:stretch>
            <a:fillRect/>
          </a:stretch>
        </p:blipFill>
        <p:spPr>
          <a:xfrm>
            <a:off x="3203848" y="5276041"/>
            <a:ext cx="2863883" cy="1537335"/>
          </a:xfrm>
          <a:prstGeom prst="rect">
            <a:avLst/>
          </a:prstGeom>
          <a:ln>
            <a:noFill/>
          </a:ln>
          <a:effectLst>
            <a:outerShdw blurRad="190500" algn="tl" rotWithShape="0">
              <a:srgbClr val="000000">
                <a:alpha val="70000"/>
              </a:srgbClr>
            </a:outerShdw>
          </a:effectLst>
        </p:spPr>
      </p:pic>
      <p:sp>
        <p:nvSpPr>
          <p:cNvPr id="19" name="CasellaDiTesto 18"/>
          <p:cNvSpPr txBox="1"/>
          <p:nvPr/>
        </p:nvSpPr>
        <p:spPr>
          <a:xfrm>
            <a:off x="3779912" y="3068960"/>
            <a:ext cx="1296144" cy="369332"/>
          </a:xfrm>
          <a:prstGeom prst="rect">
            <a:avLst/>
          </a:prstGeom>
          <a:solidFill>
            <a:schemeClr val="bg1"/>
          </a:solidFill>
        </p:spPr>
        <p:txBody>
          <a:bodyPr wrap="square" rtlCol="0">
            <a:spAutoFit/>
          </a:bodyPr>
          <a:lstStyle/>
          <a:p>
            <a:r>
              <a:rPr lang="en-US" b="1" smtClean="0">
                <a:latin typeface="Arial" pitchFamily="34" charset="0"/>
                <a:cs typeface="Arial" pitchFamily="34" charset="0"/>
              </a:rPr>
              <a:t>Node 1</a:t>
            </a:r>
            <a:endParaRPr lang="en-US" b="1">
              <a:latin typeface="Arial" pitchFamily="34" charset="0"/>
              <a:cs typeface="Arial" pitchFamily="34" charset="0"/>
            </a:endParaRPr>
          </a:p>
        </p:txBody>
      </p:sp>
      <p:sp>
        <p:nvSpPr>
          <p:cNvPr id="16" name="CasellaDiTesto 15"/>
          <p:cNvSpPr txBox="1"/>
          <p:nvPr/>
        </p:nvSpPr>
        <p:spPr>
          <a:xfrm>
            <a:off x="2483768" y="4318558"/>
            <a:ext cx="1098371" cy="369332"/>
          </a:xfrm>
          <a:prstGeom prst="rect">
            <a:avLst/>
          </a:prstGeom>
          <a:solidFill>
            <a:schemeClr val="bg1"/>
          </a:solidFill>
        </p:spPr>
        <p:txBody>
          <a:bodyPr wrap="square" rtlCol="0">
            <a:spAutoFit/>
          </a:bodyPr>
          <a:lstStyle/>
          <a:p>
            <a:r>
              <a:rPr lang="en-US" b="1" smtClean="0">
                <a:latin typeface="Arial" pitchFamily="34" charset="0"/>
                <a:cs typeface="Arial" pitchFamily="34" charset="0"/>
              </a:rPr>
              <a:t>Summer</a:t>
            </a:r>
            <a:endParaRPr lang="en-US" b="1">
              <a:latin typeface="Arial" pitchFamily="34" charset="0"/>
              <a:cs typeface="Arial" pitchFamily="34" charset="0"/>
            </a:endParaRPr>
          </a:p>
        </p:txBody>
      </p:sp>
      <p:sp>
        <p:nvSpPr>
          <p:cNvPr id="18" name="CasellaDiTesto 17"/>
          <p:cNvSpPr txBox="1"/>
          <p:nvPr/>
        </p:nvSpPr>
        <p:spPr>
          <a:xfrm>
            <a:off x="2555776" y="6093296"/>
            <a:ext cx="1059956" cy="369332"/>
          </a:xfrm>
          <a:prstGeom prst="rect">
            <a:avLst/>
          </a:prstGeom>
          <a:solidFill>
            <a:schemeClr val="bg1"/>
          </a:solidFill>
        </p:spPr>
        <p:txBody>
          <a:bodyPr wrap="square" rtlCol="0">
            <a:spAutoFit/>
          </a:bodyPr>
          <a:lstStyle/>
          <a:p>
            <a:pPr algn="ctr"/>
            <a:r>
              <a:rPr lang="en-US" b="1" smtClean="0">
                <a:latin typeface="Arial" pitchFamily="34" charset="0"/>
                <a:cs typeface="Arial" pitchFamily="34" charset="0"/>
              </a:rPr>
              <a:t>Winter</a:t>
            </a:r>
            <a:endParaRPr lang="en-US" b="1">
              <a:latin typeface="Arial" pitchFamily="34" charset="0"/>
              <a:cs typeface="Arial" pitchFamily="34" charset="0"/>
            </a:endParaRPr>
          </a:p>
        </p:txBody>
      </p:sp>
      <p:pic>
        <p:nvPicPr>
          <p:cNvPr id="24" name="Picture 3"/>
          <p:cNvPicPr>
            <a:picLocks noChangeAspect="1" noChangeArrowheads="1"/>
          </p:cNvPicPr>
          <p:nvPr/>
        </p:nvPicPr>
        <p:blipFill>
          <a:blip r:embed="rId7" cstate="print"/>
          <a:srcRect/>
          <a:stretch>
            <a:fillRect/>
          </a:stretch>
        </p:blipFill>
        <p:spPr bwMode="auto">
          <a:xfrm>
            <a:off x="128934" y="1152128"/>
            <a:ext cx="4659090" cy="2348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355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par>
                                <p:cTn id="25" presetID="22" presetClass="entr" presetSubtype="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par>
                                <p:cTn id="36" presetID="22" presetClass="entr" presetSubtype="1"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16"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C:\Users\Giustolisi\Desktop\WDNtool_excel\All WDNetXL version 1 to 1.3\Icons\LOGO_2_HD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74" t="-2442" r="-4853" b="-12371"/>
          <a:stretch/>
        </p:blipFill>
        <p:spPr bwMode="auto">
          <a:xfrm>
            <a:off x="3425044" y="3501008"/>
            <a:ext cx="2376264" cy="3384376"/>
          </a:xfrm>
          <a:prstGeom prst="rect">
            <a:avLst/>
          </a:prstGeom>
          <a:solidFill>
            <a:schemeClr val="bg1"/>
          </a:solidFill>
          <a:extLst/>
        </p:spPr>
      </p:pic>
      <p:sp>
        <p:nvSpPr>
          <p:cNvPr id="5" name="Titolo 1"/>
          <p:cNvSpPr txBox="1">
            <a:spLocks/>
          </p:cNvSpPr>
          <p:nvPr/>
        </p:nvSpPr>
        <p:spPr>
          <a:xfrm>
            <a:off x="539552" y="1916832"/>
            <a:ext cx="8147248" cy="149052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3000" b="1" cap="all" dirty="0" smtClean="0">
                <a:solidFill>
                  <a:srgbClr val="FF0000"/>
                </a:solidFill>
                <a:effectLst>
                  <a:outerShdw blurRad="38100" dist="38100" dir="2700000" algn="tl">
                    <a:srgbClr val="000000">
                      <a:alpha val="43137"/>
                    </a:srgbClr>
                  </a:outerShdw>
                </a:effectLst>
                <a:ea typeface="+mj-ea"/>
                <a:cs typeface="Angsana New" pitchFamily="18" charset="-34"/>
              </a:rPr>
              <a:t>Remote Real Time Control of pressure </a:t>
            </a:r>
            <a:r>
              <a:rPr lang="it-IT" sz="3000" b="1" cap="all" dirty="0" err="1" smtClean="0">
                <a:solidFill>
                  <a:srgbClr val="FF0000"/>
                </a:solidFill>
                <a:effectLst>
                  <a:outerShdw blurRad="38100" dist="38100" dir="2700000" algn="tl">
                    <a:srgbClr val="000000">
                      <a:alpha val="43137"/>
                    </a:srgbClr>
                  </a:outerShdw>
                </a:effectLst>
                <a:ea typeface="+mj-ea"/>
                <a:cs typeface="Angsana New" pitchFamily="18" charset="-34"/>
              </a:rPr>
              <a:t>reduction</a:t>
            </a:r>
            <a:r>
              <a:rPr lang="it-IT" sz="3000" b="1" cap="all" dirty="0" smtClean="0">
                <a:solidFill>
                  <a:srgbClr val="FF0000"/>
                </a:solidFill>
                <a:effectLst>
                  <a:outerShdw blurRad="38100" dist="38100" dir="2700000" algn="tl">
                    <a:srgbClr val="000000">
                      <a:alpha val="43137"/>
                    </a:srgbClr>
                  </a:outerShdw>
                </a:effectLst>
                <a:ea typeface="+mj-ea"/>
                <a:cs typeface="Angsana New" pitchFamily="18" charset="-34"/>
              </a:rPr>
              <a:t> </a:t>
            </a:r>
            <a:r>
              <a:rPr lang="it-IT" sz="3000" b="1" cap="all" dirty="0" err="1" smtClean="0">
                <a:solidFill>
                  <a:srgbClr val="FF0000"/>
                </a:solidFill>
                <a:effectLst>
                  <a:outerShdw blurRad="38100" dist="38100" dir="2700000" algn="tl">
                    <a:srgbClr val="000000">
                      <a:alpha val="43137"/>
                    </a:srgbClr>
                  </a:outerShdw>
                </a:effectLst>
                <a:ea typeface="+mj-ea"/>
                <a:cs typeface="Angsana New" pitchFamily="18" charset="-34"/>
              </a:rPr>
              <a:t>Valves</a:t>
            </a:r>
            <a:r>
              <a:rPr lang="it-IT" sz="3000" b="1" cap="all" dirty="0" smtClean="0">
                <a:solidFill>
                  <a:srgbClr val="FF0000"/>
                </a:solidFill>
                <a:effectLst>
                  <a:outerShdw blurRad="38100" dist="38100" dir="2700000" algn="tl">
                    <a:srgbClr val="000000">
                      <a:alpha val="43137"/>
                    </a:srgbClr>
                  </a:outerShdw>
                </a:effectLst>
                <a:ea typeface="+mj-ea"/>
                <a:cs typeface="Angsana New" pitchFamily="18" charset="-34"/>
              </a:rPr>
              <a:t> and Pressure control</a:t>
            </a:r>
            <a:endParaRPr kumimoji="0" lang="it-IT"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ea typeface="+mj-ea"/>
              <a:cs typeface="Angsana New" pitchFamily="18" charset="-34"/>
            </a:endParaRPr>
          </a:p>
        </p:txBody>
      </p:sp>
      <p:pic>
        <p:nvPicPr>
          <p:cNvPr id="8" name="Immagine 7" descr="Logo IDEA_New.jpg"/>
          <p:cNvPicPr/>
          <p:nvPr/>
        </p:nvPicPr>
        <p:blipFill>
          <a:blip r:embed="rId3" cstate="print"/>
          <a:stretch>
            <a:fillRect/>
          </a:stretch>
        </p:blipFill>
        <p:spPr>
          <a:xfrm>
            <a:off x="3245024" y="80628"/>
            <a:ext cx="2736304" cy="1317786"/>
          </a:xfrm>
          <a:prstGeom prst="rect">
            <a:avLst/>
          </a:prstGeom>
          <a:ln>
            <a:no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1228028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19672" y="476672"/>
            <a:ext cx="5652120" cy="546447"/>
          </a:xfrm>
        </p:spPr>
        <p:txBody>
          <a:bodyPr>
            <a:noAutofit/>
          </a:bodyPr>
          <a:lstStyle/>
          <a:p>
            <a:pPr marL="0" indent="0" algn="ctr">
              <a:buNone/>
            </a:pPr>
            <a:r>
              <a:rPr lang="en-GB" sz="3200" b="1" dirty="0" smtClean="0">
                <a:solidFill>
                  <a:srgbClr val="FF0000"/>
                </a:solidFill>
              </a:rPr>
              <a:t>Pressure Control Module</a:t>
            </a:r>
            <a:endParaRPr lang="en-GB" sz="3200" b="1" dirty="0">
              <a:solidFill>
                <a:srgbClr val="FF0000"/>
              </a:solidFill>
            </a:endParaRPr>
          </a:p>
          <a:p>
            <a:pPr>
              <a:buFont typeface="Wingdings" pitchFamily="2" charset="2"/>
              <a:buChar char="ü"/>
            </a:pPr>
            <a:endParaRPr lang="en-US" sz="3200" b="1" dirty="0" smtClean="0"/>
          </a:p>
        </p:txBody>
      </p:sp>
      <p:pic>
        <p:nvPicPr>
          <p:cNvPr id="10" name="Immagine 9" descr="WDNetXL"/>
          <p:cNvPicPr/>
          <p:nvPr/>
        </p:nvPicPr>
        <p:blipFill rotWithShape="1">
          <a:blip r:embed="rId3">
            <a:extLst>
              <a:ext uri="{28A0092B-C50C-407E-A947-70E740481C1C}">
                <a14:useLocalDpi xmlns:a14="http://schemas.microsoft.com/office/drawing/2010/main" val="0"/>
              </a:ext>
            </a:extLst>
          </a:blip>
          <a:srcRect t="2576"/>
          <a:stretch/>
        </p:blipFill>
        <p:spPr bwMode="auto">
          <a:xfrm>
            <a:off x="179512" y="1916832"/>
            <a:ext cx="8784976" cy="4752528"/>
          </a:xfrm>
          <a:prstGeom prst="rect">
            <a:avLst/>
          </a:prstGeom>
          <a:noFill/>
          <a:ln>
            <a:noFill/>
          </a:ln>
        </p:spPr>
      </p:pic>
    </p:spTree>
    <p:extLst>
      <p:ext uri="{BB962C8B-B14F-4D97-AF65-F5344CB8AC3E}">
        <p14:creationId xmlns:p14="http://schemas.microsoft.com/office/powerpoint/2010/main" val="3882565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txBox="1">
            <a:spLocks/>
          </p:cNvSpPr>
          <p:nvPr/>
        </p:nvSpPr>
        <p:spPr>
          <a:xfrm>
            <a:off x="1403648" y="46202"/>
            <a:ext cx="6284292" cy="603286"/>
          </a:xfrm>
          <a:prstGeom prst="rect">
            <a:avLst/>
          </a:prstGeom>
        </p:spPr>
        <p:txBody>
          <a:bodyPr vert="horz" lIns="0" rIns="0" bIns="0" anchor="b">
            <a:normAutofit/>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i="1" dirty="0" err="1" smtClean="0">
                <a:solidFill>
                  <a:srgbClr val="00B0F0"/>
                </a:solidFill>
              </a:rPr>
              <a:t>Main</a:t>
            </a:r>
            <a:r>
              <a:rPr lang="it-IT" i="1" dirty="0" smtClean="0">
                <a:solidFill>
                  <a:srgbClr val="00B0F0"/>
                </a:solidFill>
              </a:rPr>
              <a:t> </a:t>
            </a:r>
            <a:r>
              <a:rPr lang="it-IT" i="1" dirty="0" err="1" smtClean="0">
                <a:solidFill>
                  <a:srgbClr val="00B0F0"/>
                </a:solidFill>
              </a:rPr>
              <a:t>activities</a:t>
            </a:r>
            <a:endParaRPr lang="en-GB" i="1" dirty="0">
              <a:solidFill>
                <a:srgbClr val="00B0F0"/>
              </a:solidFill>
            </a:endParaRPr>
          </a:p>
        </p:txBody>
      </p:sp>
      <p:sp>
        <p:nvSpPr>
          <p:cNvPr id="15" name="Casella di testo 16"/>
          <p:cNvSpPr txBox="1">
            <a:spLocks noChangeArrowheads="1"/>
          </p:cNvSpPr>
          <p:nvPr/>
        </p:nvSpPr>
        <p:spPr bwMode="auto">
          <a:xfrm>
            <a:off x="768350" y="1152525"/>
            <a:ext cx="18843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orazio.giustolisi@poliba.it  </a:t>
            </a:r>
            <a:endParaRPr kumimoji="0" lang="en-US"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rita.ugarelli@sintef.no</a:t>
            </a:r>
            <a:endParaRPr kumimoji="0" lang="en-US"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vincenzo.simeone@poliba.it</a:t>
            </a:r>
            <a:endParaRPr kumimoji="0" lang="en-US"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brunone@unipg.it</a:t>
            </a:r>
            <a:endParaRPr kumimoji="0" lang="en-US"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Casella di testo 18"/>
          <p:cNvSpPr txBox="1">
            <a:spLocks noChangeArrowheads="1"/>
          </p:cNvSpPr>
          <p:nvPr/>
        </p:nvSpPr>
        <p:spPr bwMode="auto">
          <a:xfrm>
            <a:off x="301625" y="1855788"/>
            <a:ext cx="34575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http://www.hydroinformatics.it/IDEA-RT/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24"/>
          <p:cNvSpPr>
            <a:spLocks noChangeArrowheads="1"/>
          </p:cNvSpPr>
          <p:nvPr/>
        </p:nvSpPr>
        <p:spPr bwMode="auto">
          <a:xfrm>
            <a:off x="301625" y="948690"/>
            <a:ext cx="8446839" cy="5693866"/>
          </a:xfrm>
          <a:prstGeom prst="rect">
            <a:avLst/>
          </a:prstGeom>
          <a:solidFill>
            <a:srgbClr val="FFFFFF">
              <a:alpha val="47059"/>
            </a:srgbClr>
          </a:solidFill>
          <a:ln>
            <a:noFill/>
          </a:ln>
          <a:effectLst/>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ct val="0"/>
              </a:spcBef>
              <a:spcAft>
                <a:spcPct val="0"/>
              </a:spcAft>
              <a:buClr>
                <a:srgbClr val="FF0000"/>
              </a:buClr>
              <a:buFont typeface="Wingdings" panose="05000000000000000000" pitchFamily="2" charset="2"/>
              <a:buChar char="ü"/>
            </a:pPr>
            <a:r>
              <a:rPr lang="en-US" altLang="en-US" sz="2800" dirty="0">
                <a:latin typeface="Cambria" panose="02040503050406030204" pitchFamily="18" charset="0"/>
                <a:ea typeface="Times New Roman" panose="02020603050405020304" pitchFamily="18" charset="0"/>
                <a:cs typeface="Times New Roman" panose="02020603050405020304" pitchFamily="18" charset="0"/>
              </a:rPr>
              <a:t>Scientific and technical advice for the </a:t>
            </a:r>
            <a:r>
              <a:rPr lang="en-US" altLang="en-US" sz="2800" b="1" dirty="0">
                <a:solidFill>
                  <a:srgbClr val="0070C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analysis and decision support in civil engineering </a:t>
            </a:r>
            <a:r>
              <a:rPr lang="en-US" altLang="en-US" sz="2800" dirty="0">
                <a:latin typeface="Cambria" panose="02040503050406030204" pitchFamily="18" charset="0"/>
                <a:ea typeface="Times New Roman" panose="02020603050405020304" pitchFamily="18" charset="0"/>
                <a:cs typeface="Times New Roman" panose="02020603050405020304" pitchFamily="18" charset="0"/>
              </a:rPr>
              <a:t>through innovative tools developed by the company, also integrated with other systems</a:t>
            </a:r>
          </a:p>
          <a:p>
            <a:pPr marL="342900" indent="-342900" eaLnBrk="0" fontAlgn="base" hangingPunct="0">
              <a:spcBef>
                <a:spcPct val="0"/>
              </a:spcBef>
              <a:spcAft>
                <a:spcPct val="0"/>
              </a:spcAft>
              <a:buClr>
                <a:srgbClr val="FF0000"/>
              </a:buClr>
              <a:buFont typeface="Wingdings" panose="05000000000000000000" pitchFamily="2" charset="2"/>
              <a:buChar char="ü"/>
            </a:pPr>
            <a:endParaRPr lang="en-GB" altLang="en-US" sz="2800" b="1" dirty="0">
              <a:solidFill>
                <a:srgbClr val="0070C0"/>
              </a:solidFill>
              <a:latin typeface="Cambria" panose="02040503050406030204" pitchFamily="18" charset="0"/>
              <a:ea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Clr>
                <a:srgbClr val="FF0000"/>
              </a:buClr>
              <a:buFont typeface="Wingdings" panose="05000000000000000000" pitchFamily="2" charset="2"/>
              <a:buChar char="ü"/>
            </a:pPr>
            <a:r>
              <a:rPr lang="en-US" altLang="en-US" sz="2800" b="1" dirty="0">
                <a:solidFill>
                  <a:srgbClr val="0070C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Training of users </a:t>
            </a:r>
            <a:r>
              <a:rPr lang="en-US" altLang="en-US" sz="2800" dirty="0">
                <a:latin typeface="Cambria" panose="02040503050406030204" pitchFamily="18" charset="0"/>
                <a:ea typeface="Times New Roman" panose="02020603050405020304" pitchFamily="18" charset="0"/>
                <a:cs typeface="Times New Roman" panose="02020603050405020304" pitchFamily="18" charset="0"/>
              </a:rPr>
              <a:t>in developing and using innovative tools by organizing workshops, webinars and conferences oriented to researchers’ training or professional training;</a:t>
            </a:r>
          </a:p>
          <a:p>
            <a:pPr marL="342900" indent="-342900" eaLnBrk="0" fontAlgn="base" hangingPunct="0">
              <a:spcBef>
                <a:spcPct val="0"/>
              </a:spcBef>
              <a:spcAft>
                <a:spcPct val="0"/>
              </a:spcAft>
              <a:buClr>
                <a:srgbClr val="FF0000"/>
              </a:buClr>
              <a:buFont typeface="Wingdings" panose="05000000000000000000" pitchFamily="2" charset="2"/>
              <a:buChar char="ü"/>
            </a:pPr>
            <a:endParaRPr lang="en-US" altLang="en-US" sz="2800" b="1" dirty="0" smtClean="0">
              <a:solidFill>
                <a:srgbClr val="0070C0"/>
              </a:solidFill>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eaLnBrk="0" fontAlgn="base" hangingPunct="0">
              <a:spcBef>
                <a:spcPct val="0"/>
              </a:spcBef>
              <a:spcAft>
                <a:spcPct val="0"/>
              </a:spcAft>
              <a:buClr>
                <a:srgbClr val="FF0000"/>
              </a:buClr>
              <a:buFont typeface="Wingdings" panose="05000000000000000000" pitchFamily="2" charset="2"/>
              <a:buChar char="ü"/>
            </a:pPr>
            <a:r>
              <a:rPr lang="en-US" altLang="en-US" sz="2800" b="1" dirty="0">
                <a:solidFill>
                  <a:srgbClr val="0070C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Customized solutions and training of professionals </a:t>
            </a:r>
            <a:r>
              <a:rPr lang="en-US" altLang="en-US" sz="2800" dirty="0">
                <a:latin typeface="Cambria" panose="02040503050406030204" pitchFamily="18" charset="0"/>
                <a:ea typeface="Times New Roman" panose="02020603050405020304" pitchFamily="18" charset="0"/>
                <a:cs typeface="Times New Roman" panose="02020603050405020304" pitchFamily="18" charset="0"/>
              </a:rPr>
              <a:t>on advanced tools for data analysis and decision support systems in civil engineering</a:t>
            </a:r>
            <a:r>
              <a:rPr lang="en-GB" altLang="en-US" sz="2800" dirty="0"/>
              <a:t> </a:t>
            </a:r>
            <a:endParaRPr lang="en-GB" altLang="en-US" sz="2800" dirty="0">
              <a:latin typeface="Arial" panose="020B0604020202020204" pitchFamily="34" charset="0"/>
            </a:endParaRPr>
          </a:p>
        </p:txBody>
      </p:sp>
      <p:sp>
        <p:nvSpPr>
          <p:cNvPr id="22" name="Rectangle 2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0836341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5520"/>
            <a:ext cx="8229600" cy="5872480"/>
          </a:xfrm>
        </p:spPr>
        <p:txBody>
          <a:bodyPr>
            <a:normAutofit fontScale="85000" lnSpcReduction="20000"/>
          </a:bodyPr>
          <a:lstStyle/>
          <a:p>
            <a:pPr marL="0" indent="0" algn="ctr">
              <a:buNone/>
            </a:pPr>
            <a:r>
              <a:rPr lang="en-US" sz="3300" b="1" dirty="0" smtClean="0"/>
              <a:t>Planning</a:t>
            </a:r>
          </a:p>
          <a:p>
            <a:pPr marL="0" indent="0" algn="ctr">
              <a:buNone/>
            </a:pPr>
            <a:r>
              <a:rPr lang="en-US" b="1" u="sng" dirty="0" smtClean="0">
                <a:solidFill>
                  <a:srgbClr val="FF0000"/>
                </a:solidFill>
              </a:rPr>
              <a:t>assume </a:t>
            </a:r>
            <a:r>
              <a:rPr lang="en-US" b="1" u="sng" dirty="0">
                <a:solidFill>
                  <a:srgbClr val="FF0000"/>
                </a:solidFill>
              </a:rPr>
              <a:t>instantaneous achieving of pressure target</a:t>
            </a:r>
            <a:r>
              <a:rPr lang="en-US" b="1" dirty="0">
                <a:solidFill>
                  <a:srgbClr val="FF0000"/>
                </a:solidFill>
              </a:rPr>
              <a:t> </a:t>
            </a:r>
            <a:endParaRPr lang="en-US" dirty="0"/>
          </a:p>
          <a:p>
            <a:r>
              <a:rPr lang="en-US" dirty="0" smtClean="0"/>
              <a:t>Need for planning valve positions and controlling nodes which are reliable (i.e. controlling the valve in any state of the water system)</a:t>
            </a:r>
          </a:p>
          <a:p>
            <a:r>
              <a:rPr lang="en-US" dirty="0" smtClean="0"/>
              <a:t>Need for closing some pipes to allow a better functioning of the valves</a:t>
            </a:r>
          </a:p>
          <a:p>
            <a:r>
              <a:rPr lang="en-US" dirty="0" smtClean="0"/>
              <a:t>Need for computing the setting points</a:t>
            </a:r>
          </a:p>
          <a:p>
            <a:r>
              <a:rPr lang="en-US" dirty="0" smtClean="0"/>
              <a:t>Need for assessing the background leakages reduction</a:t>
            </a:r>
          </a:p>
          <a:p>
            <a:r>
              <a:rPr lang="en-US" dirty="0" smtClean="0"/>
              <a:t>Etc.</a:t>
            </a:r>
          </a:p>
          <a:p>
            <a:pPr marL="0" indent="0" algn="ctr">
              <a:buNone/>
            </a:pPr>
            <a:r>
              <a:rPr lang="en-US" sz="3300" b="1" dirty="0" smtClean="0"/>
              <a:t>Operative</a:t>
            </a:r>
          </a:p>
          <a:p>
            <a:r>
              <a:rPr lang="en-US" dirty="0" smtClean="0"/>
              <a:t>Need for simulating real-time functioning of valves</a:t>
            </a:r>
          </a:p>
          <a:p>
            <a:pPr marL="1600200">
              <a:spcBef>
                <a:spcPts val="500"/>
              </a:spcBef>
              <a:buSzPts val="1800"/>
            </a:pPr>
            <a:r>
              <a:rPr lang="en-US" b="1" dirty="0">
                <a:solidFill>
                  <a:srgbClr val="FF0000"/>
                </a:solidFill>
              </a:rPr>
              <a:t>Time step for control</a:t>
            </a:r>
            <a:endParaRPr lang="en-US" dirty="0"/>
          </a:p>
          <a:p>
            <a:pPr marL="1600200">
              <a:spcBef>
                <a:spcPts val="500"/>
              </a:spcBef>
            </a:pPr>
            <a:r>
              <a:rPr lang="en-US" b="1" dirty="0" smtClean="0">
                <a:solidFill>
                  <a:srgbClr val="FF0000"/>
                </a:solidFill>
              </a:rPr>
              <a:t>Strategy </a:t>
            </a:r>
            <a:r>
              <a:rPr lang="en-US" b="1" dirty="0">
                <a:solidFill>
                  <a:srgbClr val="FF0000"/>
                </a:solidFill>
              </a:rPr>
              <a:t>to control the shutter </a:t>
            </a:r>
            <a:r>
              <a:rPr lang="en-US" b="1" dirty="0" smtClean="0">
                <a:solidFill>
                  <a:srgbClr val="FF0000"/>
                </a:solidFill>
              </a:rPr>
              <a:t>degree</a:t>
            </a:r>
          </a:p>
          <a:p>
            <a:pPr marL="1600200">
              <a:spcBef>
                <a:spcPts val="500"/>
              </a:spcBef>
            </a:pPr>
            <a:r>
              <a:rPr lang="en-US" b="1" dirty="0" smtClean="0">
                <a:solidFill>
                  <a:srgbClr val="FF0000"/>
                </a:solidFill>
              </a:rPr>
              <a:t>Curve of the valve</a:t>
            </a:r>
          </a:p>
          <a:p>
            <a:pPr marL="1600200">
              <a:spcBef>
                <a:spcPts val="500"/>
              </a:spcBef>
            </a:pPr>
            <a:r>
              <a:rPr lang="en-US" b="1" dirty="0" smtClean="0">
                <a:solidFill>
                  <a:srgbClr val="FF0000"/>
                </a:solidFill>
              </a:rPr>
              <a:t>Maximum shutter degree</a:t>
            </a:r>
          </a:p>
          <a:p>
            <a:pPr marL="1600200">
              <a:spcBef>
                <a:spcPts val="500"/>
              </a:spcBef>
            </a:pPr>
            <a:r>
              <a:rPr lang="en-US" b="1" dirty="0" smtClean="0">
                <a:solidFill>
                  <a:srgbClr val="FF0000"/>
                </a:solidFill>
              </a:rPr>
              <a:t>Etc.</a:t>
            </a:r>
          </a:p>
          <a:p>
            <a:pPr marL="1371600" indent="0">
              <a:spcBef>
                <a:spcPts val="500"/>
              </a:spcBef>
              <a:buNone/>
            </a:pPr>
            <a:endParaRPr lang="en-US" b="1" dirty="0" smtClean="0">
              <a:solidFill>
                <a:srgbClr val="FF0000"/>
              </a:solidFill>
            </a:endParaRPr>
          </a:p>
          <a:p>
            <a:pPr marL="1600200">
              <a:spcBef>
                <a:spcPts val="500"/>
              </a:spcBef>
            </a:pPr>
            <a:endParaRPr lang="en-US" dirty="0"/>
          </a:p>
          <a:p>
            <a:endParaRPr lang="en-US" dirty="0"/>
          </a:p>
        </p:txBody>
      </p:sp>
    </p:spTree>
    <p:extLst>
      <p:ext uri="{BB962C8B-B14F-4D97-AF65-F5344CB8AC3E}">
        <p14:creationId xmlns:p14="http://schemas.microsoft.com/office/powerpoint/2010/main" val="32513195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755576" y="1124744"/>
            <a:ext cx="7704855" cy="576064"/>
          </a:xfrm>
          <a:prstGeom prst="rect">
            <a:avLst/>
          </a:prstGeom>
        </p:spPr>
        <p:txBody>
          <a:bodyPr vert="horz" lIns="0" rIns="0" bIns="0" anchor="b">
            <a:noAutofit/>
          </a:bodyPr>
          <a:lstStyle/>
          <a:p>
            <a:pPr marL="0" marR="0" lvl="0" indent="0" algn="ctr" defTabSz="914400" fontAlgn="auto">
              <a:lnSpc>
                <a:spcPct val="100000"/>
              </a:lnSpc>
              <a:spcBef>
                <a:spcPct val="0"/>
              </a:spcBef>
              <a:spcAft>
                <a:spcPts val="0"/>
              </a:spcAft>
              <a:buClrTx/>
              <a:buSzTx/>
              <a:tabLst/>
              <a:defRPr/>
            </a:pPr>
            <a:r>
              <a:rPr lang="en-US" sz="3200" b="1" dirty="0" smtClean="0">
                <a:solidFill>
                  <a:srgbClr val="FF0000"/>
                </a:solidFill>
                <a:effectLst>
                  <a:outerShdw blurRad="38100" dist="38100" dir="2700000" algn="tl">
                    <a:srgbClr val="000000">
                      <a:alpha val="43137"/>
                    </a:srgbClr>
                  </a:outerShdw>
                </a:effectLst>
                <a:latin typeface="Cambria" pitchFamily="18" charset="0"/>
                <a:ea typeface="+mj-ea"/>
                <a:cs typeface="+mj-cs"/>
              </a:rPr>
              <a:t>Remotely Controlled PCV vs. Classic PCV</a:t>
            </a:r>
            <a:endParaRPr lang="en-US" sz="2800" b="1" dirty="0">
              <a:solidFill>
                <a:srgbClr val="FF0000"/>
              </a:solidFill>
              <a:effectLst>
                <a:outerShdw blurRad="38100" dist="38100" dir="2700000" algn="tl">
                  <a:srgbClr val="000000">
                    <a:alpha val="43137"/>
                  </a:srgbClr>
                </a:outerShdw>
              </a:effectLst>
              <a:latin typeface="Cambria" pitchFamily="18" charset="0"/>
              <a:ea typeface="+mj-ea"/>
              <a:cs typeface="+mj-cs"/>
            </a:endParaRPr>
          </a:p>
        </p:txBody>
      </p:sp>
      <p:grpSp>
        <p:nvGrpSpPr>
          <p:cNvPr id="2" name="Gruppo 1"/>
          <p:cNvGrpSpPr/>
          <p:nvPr/>
        </p:nvGrpSpPr>
        <p:grpSpPr>
          <a:xfrm>
            <a:off x="714652" y="1757680"/>
            <a:ext cx="7626708" cy="5100320"/>
            <a:chOff x="1171852" y="2170868"/>
            <a:chExt cx="2860424" cy="2505762"/>
          </a:xfrm>
        </p:grpSpPr>
        <p:pic>
          <p:nvPicPr>
            <p:cNvPr id="7" name="Immagine 6" descr="Fig"/>
            <p:cNvPicPr/>
            <p:nvPr/>
          </p:nvPicPr>
          <p:blipFill>
            <a:blip r:embed="rId3" cstate="print"/>
            <a:srcRect/>
            <a:stretch>
              <a:fillRect/>
            </a:stretch>
          </p:blipFill>
          <p:spPr bwMode="auto">
            <a:xfrm>
              <a:off x="1171852" y="2170868"/>
              <a:ext cx="2860424" cy="2505762"/>
            </a:xfrm>
            <a:prstGeom prst="rect">
              <a:avLst/>
            </a:prstGeom>
            <a:noFill/>
            <a:ln w="9525">
              <a:noFill/>
              <a:miter lim="800000"/>
              <a:headEnd/>
              <a:tailEnd/>
            </a:ln>
          </p:spPr>
        </p:pic>
        <p:sp>
          <p:nvSpPr>
            <p:cNvPr id="8" name="Freccia a destra 7"/>
            <p:cNvSpPr/>
            <p:nvPr/>
          </p:nvSpPr>
          <p:spPr>
            <a:xfrm rot="10999236">
              <a:off x="1410558" y="2411834"/>
              <a:ext cx="2036919" cy="346229"/>
            </a:xfrm>
            <a:prstGeom prst="rightArrow">
              <a:avLst/>
            </a:prstGeom>
            <a:solidFill>
              <a:srgbClr val="5B9BD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e 8"/>
            <p:cNvSpPr/>
            <p:nvPr/>
          </p:nvSpPr>
          <p:spPr>
            <a:xfrm>
              <a:off x="1171852" y="2353132"/>
              <a:ext cx="230388" cy="2318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3464673" y="2541333"/>
              <a:ext cx="166294" cy="1929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riangolo isoscele 10"/>
            <p:cNvSpPr/>
            <p:nvPr/>
          </p:nvSpPr>
          <p:spPr>
            <a:xfrm>
              <a:off x="3255723" y="2530448"/>
              <a:ext cx="171057" cy="175235"/>
            </a:xfrm>
            <a:prstGeom prst="triangl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705205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755576" y="1052736"/>
            <a:ext cx="7704855" cy="576064"/>
          </a:xfrm>
          <a:prstGeom prst="rect">
            <a:avLst/>
          </a:prstGeom>
        </p:spPr>
        <p:txBody>
          <a:bodyPr vert="horz" lIns="0" rIns="0" bIns="0" anchor="b">
            <a:noAutofit/>
          </a:bodyPr>
          <a:lstStyle/>
          <a:p>
            <a:pPr marL="0" marR="0" lvl="0" indent="0" algn="ctr" defTabSz="914400" fontAlgn="auto">
              <a:lnSpc>
                <a:spcPct val="100000"/>
              </a:lnSpc>
              <a:spcBef>
                <a:spcPct val="0"/>
              </a:spcBef>
              <a:spcAft>
                <a:spcPts val="0"/>
              </a:spcAft>
              <a:buClrTx/>
              <a:buSzTx/>
              <a:tabLst/>
              <a:defRPr/>
            </a:pPr>
            <a:r>
              <a:rPr lang="en-US" sz="3200" b="1" dirty="0" smtClean="0">
                <a:solidFill>
                  <a:srgbClr val="FF0000"/>
                </a:solidFill>
                <a:effectLst>
                  <a:outerShdw blurRad="38100" dist="38100" dir="2700000" algn="tl">
                    <a:srgbClr val="000000">
                      <a:alpha val="43137"/>
                    </a:srgbClr>
                  </a:outerShdw>
                </a:effectLst>
                <a:latin typeface="Cambria" pitchFamily="18" charset="0"/>
                <a:ea typeface="+mj-ea"/>
                <a:cs typeface="+mj-cs"/>
              </a:rPr>
              <a:t>Remotely Controlled PCV vs. Classic PCV</a:t>
            </a:r>
            <a:endParaRPr lang="en-US" sz="2800" b="1" dirty="0">
              <a:solidFill>
                <a:srgbClr val="FF0000"/>
              </a:solidFill>
              <a:effectLst>
                <a:outerShdw blurRad="38100" dist="38100" dir="2700000" algn="tl">
                  <a:srgbClr val="000000">
                    <a:alpha val="43137"/>
                  </a:srgbClr>
                </a:outerShdw>
              </a:effectLst>
              <a:latin typeface="Cambria" pitchFamily="18" charset="0"/>
              <a:ea typeface="+mj-ea"/>
              <a:cs typeface="+mj-cs"/>
            </a:endParaRPr>
          </a:p>
        </p:txBody>
      </p:sp>
      <p:pic>
        <p:nvPicPr>
          <p:cNvPr id="4" name="Immagine 3"/>
          <p:cNvPicPr>
            <a:picLocks/>
          </p:cNvPicPr>
          <p:nvPr/>
        </p:nvPicPr>
        <p:blipFill>
          <a:blip r:embed="rId3"/>
          <a:stretch>
            <a:fillRect/>
          </a:stretch>
        </p:blipFill>
        <p:spPr>
          <a:xfrm>
            <a:off x="298356" y="1618515"/>
            <a:ext cx="8418923" cy="5205489"/>
          </a:xfrm>
          <a:prstGeom prst="rect">
            <a:avLst/>
          </a:prstGeom>
        </p:spPr>
      </p:pic>
    </p:spTree>
    <p:extLst>
      <p:ext uri="{BB962C8B-B14F-4D97-AF65-F5344CB8AC3E}">
        <p14:creationId xmlns:p14="http://schemas.microsoft.com/office/powerpoint/2010/main" val="1456748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755576" y="1196752"/>
            <a:ext cx="7704855" cy="576064"/>
          </a:xfrm>
          <a:prstGeom prst="rect">
            <a:avLst/>
          </a:prstGeom>
        </p:spPr>
        <p:txBody>
          <a:bodyPr vert="horz" lIns="0" rIns="0" bIns="0" anchor="b">
            <a:noAutofit/>
          </a:bodyPr>
          <a:lstStyle/>
          <a:p>
            <a:pPr marL="0" marR="0" lvl="0" indent="0" algn="ctr" defTabSz="914400" fontAlgn="auto">
              <a:lnSpc>
                <a:spcPct val="100000"/>
              </a:lnSpc>
              <a:spcBef>
                <a:spcPct val="0"/>
              </a:spcBef>
              <a:spcAft>
                <a:spcPts val="0"/>
              </a:spcAft>
              <a:buClrTx/>
              <a:buSzTx/>
              <a:tabLst/>
              <a:defRPr/>
            </a:pPr>
            <a:r>
              <a:rPr lang="en-US" sz="3200" b="1" dirty="0" smtClean="0">
                <a:solidFill>
                  <a:srgbClr val="FF0000"/>
                </a:solidFill>
                <a:effectLst>
                  <a:outerShdw blurRad="38100" dist="38100" dir="2700000" algn="tl">
                    <a:srgbClr val="000000">
                      <a:alpha val="43137"/>
                    </a:srgbClr>
                  </a:outerShdw>
                </a:effectLst>
                <a:latin typeface="Cambria" pitchFamily="18" charset="0"/>
                <a:ea typeface="+mj-ea"/>
                <a:cs typeface="+mj-cs"/>
              </a:rPr>
              <a:t>Remotely Controlled PCV vs. Classic PCV</a:t>
            </a:r>
            <a:endParaRPr lang="en-US" sz="2800" b="1" dirty="0">
              <a:solidFill>
                <a:srgbClr val="FF0000"/>
              </a:solidFill>
              <a:effectLst>
                <a:outerShdw blurRad="38100" dist="38100" dir="2700000" algn="tl">
                  <a:srgbClr val="000000">
                    <a:alpha val="43137"/>
                  </a:srgbClr>
                </a:outerShdw>
              </a:effectLst>
              <a:latin typeface="Cambria" pitchFamily="18" charset="0"/>
              <a:ea typeface="+mj-ea"/>
              <a:cs typeface="+mj-cs"/>
            </a:endParaRPr>
          </a:p>
        </p:txBody>
      </p:sp>
      <p:pic>
        <p:nvPicPr>
          <p:cNvPr id="3" name="Immagine 2"/>
          <p:cNvPicPr>
            <a:picLocks noChangeAspect="1"/>
          </p:cNvPicPr>
          <p:nvPr/>
        </p:nvPicPr>
        <p:blipFill>
          <a:blip r:embed="rId3"/>
          <a:stretch>
            <a:fillRect/>
          </a:stretch>
        </p:blipFill>
        <p:spPr>
          <a:xfrm>
            <a:off x="270588" y="1835132"/>
            <a:ext cx="8250924" cy="5002548"/>
          </a:xfrm>
          <a:prstGeom prst="rect">
            <a:avLst/>
          </a:prstGeom>
        </p:spPr>
      </p:pic>
    </p:spTree>
    <p:extLst>
      <p:ext uri="{BB962C8B-B14F-4D97-AF65-F5344CB8AC3E}">
        <p14:creationId xmlns:p14="http://schemas.microsoft.com/office/powerpoint/2010/main" val="17241492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idx="4294967295"/>
          </p:nvPr>
        </p:nvSpPr>
        <p:spPr>
          <a:xfrm>
            <a:off x="0" y="908719"/>
            <a:ext cx="4139952" cy="864097"/>
          </a:xfrm>
        </p:spPr>
        <p:txBody>
          <a:bodyPr>
            <a:normAutofit fontScale="90000"/>
          </a:bodyPr>
          <a:lstStyle/>
          <a:p>
            <a:r>
              <a:rPr lang="it-IT" dirty="0" smtClean="0"/>
              <a:t>EPANET</a:t>
            </a:r>
            <a:br>
              <a:rPr lang="it-IT" dirty="0" smtClean="0"/>
            </a:br>
            <a:r>
              <a:rPr lang="it-IT" sz="2400" dirty="0" smtClean="0"/>
              <a:t>(and EPANET-</a:t>
            </a:r>
            <a:r>
              <a:rPr lang="it-IT" sz="2400" dirty="0" err="1" smtClean="0"/>
              <a:t>based</a:t>
            </a:r>
            <a:r>
              <a:rPr lang="it-IT" sz="2400" dirty="0" smtClean="0"/>
              <a:t> </a:t>
            </a:r>
            <a:r>
              <a:rPr lang="it-IT" sz="2400" dirty="0" err="1" smtClean="0"/>
              <a:t>softwares</a:t>
            </a:r>
            <a:r>
              <a:rPr lang="it-IT" sz="2400" dirty="0" smtClean="0"/>
              <a:t>)</a:t>
            </a:r>
            <a:endParaRPr lang="it-IT" sz="2400" dirty="0"/>
          </a:p>
        </p:txBody>
      </p:sp>
      <p:sp>
        <p:nvSpPr>
          <p:cNvPr id="5" name="Titolo 1"/>
          <p:cNvSpPr txBox="1">
            <a:spLocks/>
          </p:cNvSpPr>
          <p:nvPr/>
        </p:nvSpPr>
        <p:spPr>
          <a:xfrm>
            <a:off x="6012160" y="977528"/>
            <a:ext cx="2232248" cy="507255"/>
          </a:xfrm>
          <a:prstGeom prst="rect">
            <a:avLst/>
          </a:prstGeom>
        </p:spPr>
        <p:txBody>
          <a:bodyPr vert="horz" lIns="0" rIns="0" bIns="0" anchor="b">
            <a:normAutofit fontScale="97500" lnSpcReduction="100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err="1" smtClean="0"/>
              <a:t>WDNetXL</a:t>
            </a:r>
            <a:endParaRPr lang="it-IT" dirty="0"/>
          </a:p>
        </p:txBody>
      </p:sp>
      <p:sp>
        <p:nvSpPr>
          <p:cNvPr id="7" name="Titolo 1"/>
          <p:cNvSpPr txBox="1">
            <a:spLocks/>
          </p:cNvSpPr>
          <p:nvPr/>
        </p:nvSpPr>
        <p:spPr>
          <a:xfrm>
            <a:off x="4211960" y="880047"/>
            <a:ext cx="936104" cy="556019"/>
          </a:xfrm>
          <a:prstGeom prst="rect">
            <a:avLst/>
          </a:prstGeom>
        </p:spPr>
        <p:txBody>
          <a:bodyPr vert="horz" lIns="0" rIns="0" bIns="0" anchor="b">
            <a:normAutofit fontScale="975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a:t>v</a:t>
            </a:r>
            <a:r>
              <a:rPr lang="it-IT" dirty="0" smtClean="0"/>
              <a:t>s.</a:t>
            </a:r>
            <a:endParaRPr lang="it-IT" dirty="0"/>
          </a:p>
        </p:txBody>
      </p:sp>
      <p:cxnSp>
        <p:nvCxnSpPr>
          <p:cNvPr id="10" name="Connettore 1 9"/>
          <p:cNvCxnSpPr/>
          <p:nvPr/>
        </p:nvCxnSpPr>
        <p:spPr>
          <a:xfrm>
            <a:off x="4610944" y="1700808"/>
            <a:ext cx="0" cy="48261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270294" y="-54634"/>
            <a:ext cx="8681301" cy="1077218"/>
          </a:xfrm>
          <a:prstGeom prst="rect">
            <a:avLst/>
          </a:prstGeom>
        </p:spPr>
        <p:txBody>
          <a:bodyPr wrap="square">
            <a:spAutoFit/>
          </a:bodyPr>
          <a:lstStyle/>
          <a:p>
            <a:pPr lvl="0" algn="ctr">
              <a:spcBef>
                <a:spcPct val="0"/>
              </a:spcBef>
              <a:defRPr/>
            </a:pPr>
            <a:r>
              <a:rPr lang="it-IT" sz="3200" b="1" dirty="0" err="1">
                <a:solidFill>
                  <a:srgbClr val="002060"/>
                </a:solidFill>
                <a:effectLst>
                  <a:outerShdw blurRad="38100" dist="38100" dir="2700000" algn="tl">
                    <a:srgbClr val="000000">
                      <a:alpha val="43137"/>
                    </a:srgbClr>
                  </a:outerShdw>
                </a:effectLst>
                <a:cs typeface="Angsana New" pitchFamily="18" charset="-34"/>
              </a:rPr>
              <a:t>Simulation</a:t>
            </a:r>
            <a:r>
              <a:rPr lang="it-IT" sz="3200" b="1" dirty="0">
                <a:solidFill>
                  <a:srgbClr val="002060"/>
                </a:solidFill>
                <a:effectLst>
                  <a:outerShdw blurRad="38100" dist="38100" dir="2700000" algn="tl">
                    <a:srgbClr val="000000">
                      <a:alpha val="43137"/>
                    </a:srgbClr>
                  </a:outerShdw>
                </a:effectLst>
                <a:cs typeface="Angsana New" pitchFamily="18" charset="-34"/>
              </a:rPr>
              <a:t> of </a:t>
            </a:r>
            <a:endParaRPr lang="it-IT" sz="3200" b="1" dirty="0" smtClean="0">
              <a:solidFill>
                <a:srgbClr val="002060"/>
              </a:solidFill>
              <a:effectLst>
                <a:outerShdw blurRad="38100" dist="38100" dir="2700000" algn="tl">
                  <a:srgbClr val="000000">
                    <a:alpha val="43137"/>
                  </a:srgbClr>
                </a:outerShdw>
              </a:effectLst>
              <a:cs typeface="Angsana New" pitchFamily="18" charset="-34"/>
            </a:endParaRPr>
          </a:p>
          <a:p>
            <a:pPr lvl="0" algn="ctr">
              <a:spcBef>
                <a:spcPct val="0"/>
              </a:spcBef>
              <a:defRPr/>
            </a:pPr>
            <a:r>
              <a:rPr lang="it-IT" sz="3200" b="1" dirty="0" smtClean="0">
                <a:solidFill>
                  <a:srgbClr val="002060"/>
                </a:solidFill>
                <a:effectLst>
                  <a:outerShdw blurRad="38100" dist="38100" dir="2700000" algn="tl">
                    <a:srgbClr val="000000">
                      <a:alpha val="43137"/>
                    </a:srgbClr>
                  </a:outerShdw>
                </a:effectLst>
                <a:cs typeface="Angsana New" pitchFamily="18" charset="-34"/>
              </a:rPr>
              <a:t>pressure </a:t>
            </a:r>
            <a:r>
              <a:rPr lang="it-IT" sz="3200" b="1" dirty="0">
                <a:solidFill>
                  <a:srgbClr val="002060"/>
                </a:solidFill>
                <a:effectLst>
                  <a:outerShdw blurRad="38100" dist="38100" dir="2700000" algn="tl">
                    <a:srgbClr val="000000">
                      <a:alpha val="43137"/>
                    </a:srgbClr>
                  </a:outerShdw>
                </a:effectLst>
                <a:cs typeface="Angsana New" pitchFamily="18" charset="-34"/>
              </a:rPr>
              <a:t>control </a:t>
            </a:r>
            <a:r>
              <a:rPr lang="it-IT" sz="3200" b="1" dirty="0" err="1">
                <a:solidFill>
                  <a:srgbClr val="002060"/>
                </a:solidFill>
                <a:effectLst>
                  <a:outerShdw blurRad="38100" dist="38100" dir="2700000" algn="tl">
                    <a:srgbClr val="000000">
                      <a:alpha val="43137"/>
                    </a:srgbClr>
                  </a:outerShdw>
                </a:effectLst>
                <a:cs typeface="Angsana New" pitchFamily="18" charset="-34"/>
              </a:rPr>
              <a:t>scenarios</a:t>
            </a:r>
            <a:endParaRPr lang="it-IT" sz="3200" b="1" dirty="0">
              <a:solidFill>
                <a:srgbClr val="002060"/>
              </a:solidFill>
              <a:effectLst>
                <a:outerShdw blurRad="38100" dist="38100" dir="2700000" algn="tl">
                  <a:srgbClr val="000000">
                    <a:alpha val="43137"/>
                  </a:srgbClr>
                </a:outerShdw>
              </a:effectLst>
              <a:cs typeface="Angsana New" pitchFamily="18" charset="-34"/>
            </a:endParaRPr>
          </a:p>
        </p:txBody>
      </p:sp>
      <p:sp>
        <p:nvSpPr>
          <p:cNvPr id="19" name="Rettangolo 18"/>
          <p:cNvSpPr/>
          <p:nvPr/>
        </p:nvSpPr>
        <p:spPr>
          <a:xfrm>
            <a:off x="107504" y="1818163"/>
            <a:ext cx="4680520" cy="1107996"/>
          </a:xfrm>
          <a:prstGeom prst="rect">
            <a:avLst/>
          </a:prstGeom>
        </p:spPr>
        <p:txBody>
          <a:bodyPr wrap="square">
            <a:spAutoFit/>
          </a:bodyPr>
          <a:lstStyle/>
          <a:p>
            <a:pPr marL="285750" indent="-285750">
              <a:buFont typeface="Arial" panose="020B0604020202020204" pitchFamily="34" charset="0"/>
              <a:buChar char="•"/>
            </a:pPr>
            <a:r>
              <a:rPr lang="en-GB" sz="2200" dirty="0" smtClean="0">
                <a:latin typeface="Cambria" panose="02040503050406030204" pitchFamily="18" charset="0"/>
                <a:ea typeface="Calibri" panose="020F0502020204030204" pitchFamily="34" charset="0"/>
                <a:cs typeface="Times New Roman" panose="02020603050405020304" pitchFamily="18" charset="0"/>
              </a:rPr>
              <a:t>Simulation of PCVs </a:t>
            </a:r>
            <a:r>
              <a:rPr lang="en-GB" sz="2200" dirty="0">
                <a:latin typeface="Cambria" panose="02040503050406030204" pitchFamily="18" charset="0"/>
                <a:ea typeface="Calibri" panose="020F0502020204030204" pitchFamily="34" charset="0"/>
                <a:cs typeface="Times New Roman" panose="02020603050405020304" pitchFamily="18" charset="0"/>
              </a:rPr>
              <a:t>controlled </a:t>
            </a:r>
            <a:r>
              <a:rPr lang="en-GB" sz="2200" dirty="0" smtClean="0">
                <a:latin typeface="Cambria" panose="02040503050406030204" pitchFamily="18" charset="0"/>
                <a:ea typeface="Calibri" panose="020F0502020204030204" pitchFamily="34" charset="0"/>
                <a:cs typeface="Times New Roman" panose="02020603050405020304" pitchFamily="18" charset="0"/>
              </a:rPr>
              <a:t>locally </a:t>
            </a:r>
          </a:p>
          <a:p>
            <a:r>
              <a:rPr lang="en-GB" sz="2200" dirty="0" smtClean="0">
                <a:latin typeface="Cambria" panose="02040503050406030204" pitchFamily="18" charset="0"/>
                <a:ea typeface="Calibri" panose="020F0502020204030204" pitchFamily="34" charset="0"/>
                <a:cs typeface="Times New Roman" panose="02020603050405020304" pitchFamily="18" charset="0"/>
              </a:rPr>
              <a:t>    (by upstream/downstream node)</a:t>
            </a:r>
            <a:endParaRPr lang="en-GB" sz="2200" dirty="0"/>
          </a:p>
        </p:txBody>
      </p:sp>
      <p:sp>
        <p:nvSpPr>
          <p:cNvPr id="20" name="Rettangolo 19"/>
          <p:cNvSpPr/>
          <p:nvPr/>
        </p:nvSpPr>
        <p:spPr>
          <a:xfrm>
            <a:off x="4932040" y="1837671"/>
            <a:ext cx="4104456" cy="4093428"/>
          </a:xfrm>
          <a:prstGeom prst="rect">
            <a:avLst/>
          </a:prstGeom>
        </p:spPr>
        <p:txBody>
          <a:bodyPr wrap="square">
            <a:spAutoFit/>
          </a:bodyPr>
          <a:lstStyle/>
          <a:p>
            <a:pPr marL="285750" indent="-285750">
              <a:buFont typeface="Arial" panose="020B0604020202020204" pitchFamily="34" charset="0"/>
              <a:buChar char="•"/>
            </a:pPr>
            <a:r>
              <a:rPr lang="en-GB" sz="2200" dirty="0">
                <a:latin typeface="Cambria" panose="02040503050406030204" pitchFamily="18" charset="0"/>
                <a:ea typeface="Calibri" panose="020F0502020204030204" pitchFamily="34" charset="0"/>
                <a:cs typeface="Times New Roman" panose="02020603050405020304" pitchFamily="18" charset="0"/>
              </a:rPr>
              <a:t>Simulation of PCVs controlled also </a:t>
            </a:r>
            <a:r>
              <a:rPr lang="en-GB" sz="2200" dirty="0" smtClean="0">
                <a:latin typeface="Cambria" panose="02040503050406030204" pitchFamily="18" charset="0"/>
                <a:ea typeface="Calibri" panose="020F0502020204030204" pitchFamily="34" charset="0"/>
                <a:cs typeface="Times New Roman" panose="02020603050405020304" pitchFamily="18" charset="0"/>
              </a:rPr>
              <a:t>by:</a:t>
            </a:r>
          </a:p>
          <a:p>
            <a:pPr marL="342900" indent="-342900">
              <a:buFont typeface="Wingdings" panose="05000000000000000000" pitchFamily="2" charset="2"/>
              <a:buChar char="ü"/>
            </a:pPr>
            <a:r>
              <a:rPr lang="en-GB" sz="2000" dirty="0">
                <a:latin typeface="Cambria" panose="02040503050406030204" pitchFamily="18" charset="0"/>
                <a:ea typeface="Calibri" panose="020F0502020204030204" pitchFamily="34" charset="0"/>
                <a:cs typeface="Times New Roman" panose="02020603050405020304" pitchFamily="18" charset="0"/>
              </a:rPr>
              <a:t>upstream/downstream node </a:t>
            </a:r>
            <a:endParaRPr lang="en-GB" sz="2000" dirty="0" smtClean="0">
              <a:latin typeface="Cambria" panose="02040503050406030204" pitchFamily="18"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ü"/>
            </a:pPr>
            <a:r>
              <a:rPr lang="en-GB" sz="2000" dirty="0" smtClean="0">
                <a:latin typeface="Cambria" panose="02040503050406030204" pitchFamily="18" charset="0"/>
                <a:ea typeface="Calibri" panose="020F0502020204030204" pitchFamily="34" charset="0"/>
                <a:cs typeface="Times New Roman" panose="02020603050405020304" pitchFamily="18" charset="0"/>
              </a:rPr>
              <a:t>remote </a:t>
            </a:r>
            <a:r>
              <a:rPr lang="en-GB" sz="2000" dirty="0">
                <a:latin typeface="Cambria" panose="02040503050406030204" pitchFamily="18" charset="0"/>
                <a:ea typeface="Calibri" panose="020F0502020204030204" pitchFamily="34" charset="0"/>
                <a:cs typeface="Times New Roman" panose="02020603050405020304" pitchFamily="18" charset="0"/>
              </a:rPr>
              <a:t>set </a:t>
            </a:r>
            <a:r>
              <a:rPr lang="en-GB" sz="2000" dirty="0" smtClean="0">
                <a:latin typeface="Cambria" panose="02040503050406030204" pitchFamily="18" charset="0"/>
                <a:ea typeface="Calibri" panose="020F0502020204030204" pitchFamily="34" charset="0"/>
                <a:cs typeface="Times New Roman" panose="02020603050405020304" pitchFamily="18" charset="0"/>
              </a:rPr>
              <a:t>points (RRTC)</a:t>
            </a:r>
          </a:p>
          <a:p>
            <a:pPr marL="285750" indent="-285750">
              <a:buFont typeface="Arial" panose="020B0604020202020204" pitchFamily="34" charset="0"/>
              <a:buChar char="•"/>
            </a:pPr>
            <a:r>
              <a:rPr lang="en-GB" sz="2200" dirty="0" smtClean="0">
                <a:latin typeface="Cambria" panose="02040503050406030204" pitchFamily="18" charset="0"/>
                <a:ea typeface="Calibri" panose="020F0502020204030204" pitchFamily="34" charset="0"/>
                <a:cs typeface="Times New Roman" panose="02020603050405020304" pitchFamily="18" charset="0"/>
              </a:rPr>
              <a:t>Analysis can </a:t>
            </a:r>
            <a:r>
              <a:rPr lang="en-GB" sz="2200" dirty="0">
                <a:latin typeface="Cambria" panose="02040503050406030204" pitchFamily="18" charset="0"/>
                <a:ea typeface="Calibri" panose="020F0502020204030204" pitchFamily="34" charset="0"/>
                <a:cs typeface="Times New Roman" panose="02020603050405020304" pitchFamily="18" charset="0"/>
              </a:rPr>
              <a:t>simulate </a:t>
            </a:r>
            <a:r>
              <a:rPr lang="en-GB" sz="2200" dirty="0" smtClean="0">
                <a:latin typeface="Cambria" panose="02040503050406030204" pitchFamily="18" charset="0"/>
                <a:ea typeface="Calibri" panose="020F0502020204030204" pitchFamily="34" charset="0"/>
                <a:cs typeface="Times New Roman" panose="02020603050405020304" pitchFamily="18" charset="0"/>
              </a:rPr>
              <a:t>various strategies to drive the electric modulation of </a:t>
            </a:r>
            <a:r>
              <a:rPr lang="en-GB" sz="2200" dirty="0" err="1" smtClean="0">
                <a:latin typeface="Cambria" panose="02040503050406030204" pitchFamily="18" charset="0"/>
                <a:ea typeface="Calibri" panose="020F0502020204030204" pitchFamily="34" charset="0"/>
                <a:cs typeface="Times New Roman" panose="02020603050405020304" pitchFamily="18" charset="0"/>
              </a:rPr>
              <a:t>valvesin</a:t>
            </a:r>
            <a:r>
              <a:rPr lang="en-GB" sz="2200" dirty="0" smtClean="0">
                <a:latin typeface="Cambria" panose="02040503050406030204" pitchFamily="18" charset="0"/>
                <a:ea typeface="Calibri" panose="020F0502020204030204" pitchFamily="34" charset="0"/>
                <a:cs typeface="Times New Roman" panose="02020603050405020304" pitchFamily="18" charset="0"/>
              </a:rPr>
              <a:t> Remote Real Time Control (RRTC) </a:t>
            </a:r>
            <a:r>
              <a:rPr lang="en-GB" sz="2200" dirty="0">
                <a:latin typeface="Cambria" panose="02040503050406030204" pitchFamily="18" charset="0"/>
                <a:ea typeface="Calibri" panose="020F0502020204030204" pitchFamily="34" charset="0"/>
                <a:cs typeface="Times New Roman" panose="02020603050405020304" pitchFamily="18" charset="0"/>
              </a:rPr>
              <a:t>with </a:t>
            </a:r>
            <a:r>
              <a:rPr lang="en-GB" sz="2200" dirty="0" smtClean="0">
                <a:latin typeface="Cambria" panose="02040503050406030204" pitchFamily="18" charset="0"/>
                <a:ea typeface="Calibri" panose="020F0502020204030204" pitchFamily="34" charset="0"/>
                <a:cs typeface="Times New Roman" panose="02020603050405020304" pitchFamily="18" charset="0"/>
              </a:rPr>
              <a:t>Programmable Logical Control units </a:t>
            </a:r>
          </a:p>
          <a:p>
            <a:pPr marL="285750" indent="-285750">
              <a:buFont typeface="Arial" panose="020B0604020202020204" pitchFamily="34" charset="0"/>
              <a:buChar char="•"/>
            </a:pPr>
            <a:endParaRPr lang="it-IT" sz="2200" dirty="0">
              <a:latin typeface="Cambria" panose="020405030504060302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2200" dirty="0"/>
          </a:p>
        </p:txBody>
      </p:sp>
      <p:sp>
        <p:nvSpPr>
          <p:cNvPr id="9" name="Rettangolo 8"/>
          <p:cNvSpPr/>
          <p:nvPr/>
        </p:nvSpPr>
        <p:spPr>
          <a:xfrm>
            <a:off x="215516" y="5223391"/>
            <a:ext cx="4176464" cy="1107996"/>
          </a:xfrm>
          <a:prstGeom prst="rect">
            <a:avLst/>
          </a:prstGeom>
        </p:spPr>
        <p:txBody>
          <a:bodyPr wrap="square">
            <a:spAutoFit/>
          </a:bodyPr>
          <a:lstStyle/>
          <a:p>
            <a:pPr marL="285750" indent="-285750">
              <a:buFont typeface="Arial" panose="020B0604020202020204" pitchFamily="34" charset="0"/>
              <a:buChar char="•"/>
            </a:pPr>
            <a:r>
              <a:rPr lang="en-GB" sz="2200" dirty="0" smtClean="0">
                <a:solidFill>
                  <a:srgbClr val="FF0000"/>
                </a:solidFill>
                <a:latin typeface="Cambria" panose="02040503050406030204" pitchFamily="18" charset="0"/>
                <a:ea typeface="Calibri" panose="020F0502020204030204" pitchFamily="34" charset="0"/>
                <a:cs typeface="Times New Roman" panose="02020603050405020304" pitchFamily="18" charset="0"/>
              </a:rPr>
              <a:t>Simulate Variable Speed  Pumps (VSP) by </a:t>
            </a:r>
            <a:r>
              <a:rPr lang="en-GB" sz="2200" dirty="0">
                <a:solidFill>
                  <a:srgbClr val="FF0000"/>
                </a:solidFill>
                <a:latin typeface="Cambria" panose="02040503050406030204" pitchFamily="18" charset="0"/>
                <a:ea typeface="Calibri" panose="020F0502020204030204" pitchFamily="34" charset="0"/>
                <a:cs typeface="Times New Roman" panose="02020603050405020304" pitchFamily="18" charset="0"/>
              </a:rPr>
              <a:t>assigning the patterns of the speed </a:t>
            </a:r>
            <a:r>
              <a:rPr lang="en-GB" sz="2200" dirty="0" smtClean="0">
                <a:solidFill>
                  <a:srgbClr val="FF0000"/>
                </a:solidFill>
                <a:latin typeface="Cambria" panose="02040503050406030204" pitchFamily="18" charset="0"/>
                <a:ea typeface="Calibri" panose="020F0502020204030204" pitchFamily="34" charset="0"/>
                <a:cs typeface="Times New Roman" panose="02020603050405020304" pitchFamily="18" charset="0"/>
              </a:rPr>
              <a:t>factors</a:t>
            </a:r>
            <a:endParaRPr lang="en-GB" sz="2200" dirty="0">
              <a:solidFill>
                <a:srgbClr val="FF0000"/>
              </a:solidFill>
            </a:endParaRPr>
          </a:p>
        </p:txBody>
      </p:sp>
      <p:sp>
        <p:nvSpPr>
          <p:cNvPr id="11" name="Rettangolo 10"/>
          <p:cNvSpPr/>
          <p:nvPr/>
        </p:nvSpPr>
        <p:spPr>
          <a:xfrm>
            <a:off x="4932040" y="5223391"/>
            <a:ext cx="4104456" cy="1661993"/>
          </a:xfrm>
          <a:prstGeom prst="rect">
            <a:avLst/>
          </a:prstGeom>
        </p:spPr>
        <p:txBody>
          <a:bodyPr wrap="square">
            <a:spAutoFit/>
          </a:bodyPr>
          <a:lstStyle/>
          <a:p>
            <a:pPr marL="285750" indent="-285750">
              <a:buFont typeface="Arial" panose="020B0604020202020204" pitchFamily="34" charset="0"/>
              <a:buChar char="•"/>
            </a:pPr>
            <a:r>
              <a:rPr lang="en-GB" sz="2200" dirty="0">
                <a:solidFill>
                  <a:srgbClr val="FF0000"/>
                </a:solidFill>
                <a:latin typeface="Cambria" panose="02040503050406030204" pitchFamily="18" charset="0"/>
                <a:ea typeface="Calibri" panose="020F0502020204030204" pitchFamily="34" charset="0"/>
                <a:cs typeface="Times New Roman" panose="02020603050405020304" pitchFamily="18" charset="0"/>
              </a:rPr>
              <a:t>Simulation of </a:t>
            </a:r>
            <a:r>
              <a:rPr lang="en-GB" sz="2200" dirty="0" smtClean="0">
                <a:solidFill>
                  <a:srgbClr val="FF0000"/>
                </a:solidFill>
                <a:latin typeface="Cambria" panose="02040503050406030204" pitchFamily="18" charset="0"/>
                <a:ea typeface="Calibri" panose="020F0502020204030204" pitchFamily="34" charset="0"/>
                <a:cs typeface="Times New Roman" panose="02020603050405020304" pitchFamily="18" charset="0"/>
              </a:rPr>
              <a:t>VSP:</a:t>
            </a:r>
          </a:p>
          <a:p>
            <a:pPr marL="800100" lvl="1" indent="-342900">
              <a:buFont typeface="Wingdings" panose="05000000000000000000" pitchFamily="2" charset="2"/>
              <a:buChar char="ü"/>
            </a:pPr>
            <a:r>
              <a:rPr lang="en-GB" sz="2000" dirty="0">
                <a:solidFill>
                  <a:srgbClr val="FF0000"/>
                </a:solidFill>
                <a:latin typeface="Cambria" panose="02040503050406030204" pitchFamily="18" charset="0"/>
                <a:ea typeface="Calibri" panose="020F0502020204030204" pitchFamily="34" charset="0"/>
                <a:cs typeface="Times New Roman" panose="02020603050405020304" pitchFamily="18" charset="0"/>
              </a:rPr>
              <a:t>by assigning the patterns of the speed factors </a:t>
            </a:r>
            <a:endParaRPr lang="en-GB" sz="2000" dirty="0" smtClean="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ü"/>
            </a:pPr>
            <a:r>
              <a:rPr lang="en-GB" sz="2000" dirty="0" smtClean="0">
                <a:solidFill>
                  <a:srgbClr val="FF0000"/>
                </a:solidFill>
                <a:latin typeface="Cambria" panose="02040503050406030204" pitchFamily="18" charset="0"/>
                <a:ea typeface="Calibri" panose="020F0502020204030204" pitchFamily="34" charset="0"/>
                <a:cs typeface="Times New Roman" panose="02020603050405020304" pitchFamily="18" charset="0"/>
              </a:rPr>
              <a:t>controlled </a:t>
            </a:r>
            <a:r>
              <a:rPr lang="en-GB" sz="2000" dirty="0">
                <a:solidFill>
                  <a:srgbClr val="FF0000"/>
                </a:solidFill>
                <a:latin typeface="Cambria" panose="02040503050406030204" pitchFamily="18" charset="0"/>
                <a:ea typeface="Calibri" panose="020F0502020204030204" pitchFamily="34" charset="0"/>
                <a:cs typeface="Times New Roman" panose="02020603050405020304" pitchFamily="18" charset="0"/>
              </a:rPr>
              <a:t>by remote set point is </a:t>
            </a:r>
            <a:r>
              <a:rPr lang="en-GB" sz="2000" dirty="0" smtClean="0">
                <a:solidFill>
                  <a:srgbClr val="FF0000"/>
                </a:solidFill>
                <a:latin typeface="Cambria" panose="02040503050406030204" pitchFamily="18" charset="0"/>
                <a:ea typeface="Calibri" panose="020F0502020204030204" pitchFamily="34" charset="0"/>
                <a:cs typeface="Times New Roman" panose="02020603050405020304" pitchFamily="18" charset="0"/>
              </a:rPr>
              <a:t>available</a:t>
            </a:r>
            <a:endParaRPr lang="en-GB" sz="2000" dirty="0">
              <a:solidFill>
                <a:srgbClr val="FF0000"/>
              </a:solidFill>
            </a:endParaRPr>
          </a:p>
        </p:txBody>
      </p:sp>
    </p:spTree>
    <p:extLst>
      <p:ext uri="{BB962C8B-B14F-4D97-AF65-F5344CB8AC3E}">
        <p14:creationId xmlns:p14="http://schemas.microsoft.com/office/powerpoint/2010/main" val="1078432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108520" y="635957"/>
            <a:ext cx="6089008" cy="612775"/>
          </a:xfrm>
        </p:spPr>
        <p:txBody>
          <a:bodyPr>
            <a:noAutofit/>
          </a:bodyPr>
          <a:lstStyle/>
          <a:p>
            <a:pPr marL="0" lvl="1" indent="0" algn="ctr">
              <a:buNone/>
            </a:pPr>
            <a:r>
              <a:rPr lang="en-US" sz="2800" b="1" dirty="0" smtClean="0">
                <a:solidFill>
                  <a:srgbClr val="FF0000"/>
                </a:solidFill>
              </a:rPr>
              <a:t>Remote Real Time Control (RRTC)</a:t>
            </a:r>
          </a:p>
        </p:txBody>
      </p:sp>
      <p:grpSp>
        <p:nvGrpSpPr>
          <p:cNvPr id="16" name="Gruppo 15"/>
          <p:cNvGrpSpPr/>
          <p:nvPr/>
        </p:nvGrpSpPr>
        <p:grpSpPr>
          <a:xfrm>
            <a:off x="17756" y="1904446"/>
            <a:ext cx="5087336" cy="4935798"/>
            <a:chOff x="106098" y="1846555"/>
            <a:chExt cx="5087336" cy="4935798"/>
          </a:xfrm>
        </p:grpSpPr>
        <p:sp>
          <p:nvSpPr>
            <p:cNvPr id="15" name="Rettangolo 14"/>
            <p:cNvSpPr/>
            <p:nvPr/>
          </p:nvSpPr>
          <p:spPr>
            <a:xfrm>
              <a:off x="106098" y="1846555"/>
              <a:ext cx="5087336" cy="4935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magine 5" descr="Fig"/>
            <p:cNvPicPr/>
            <p:nvPr/>
          </p:nvPicPr>
          <p:blipFill>
            <a:blip r:embed="rId2" cstate="print"/>
            <a:srcRect/>
            <a:stretch>
              <a:fillRect/>
            </a:stretch>
          </p:blipFill>
          <p:spPr bwMode="auto">
            <a:xfrm>
              <a:off x="106098" y="2394375"/>
              <a:ext cx="5087336" cy="4387978"/>
            </a:xfrm>
            <a:prstGeom prst="rect">
              <a:avLst/>
            </a:prstGeom>
            <a:noFill/>
            <a:ln w="9525">
              <a:noFill/>
              <a:miter lim="800000"/>
              <a:headEnd/>
              <a:tailEnd/>
            </a:ln>
          </p:spPr>
        </p:pic>
      </p:grpSp>
      <p:sp>
        <p:nvSpPr>
          <p:cNvPr id="9" name="Rettangolo 8"/>
          <p:cNvSpPr/>
          <p:nvPr/>
        </p:nvSpPr>
        <p:spPr>
          <a:xfrm>
            <a:off x="4103861" y="3107181"/>
            <a:ext cx="290582" cy="2806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sellaDiTesto 10"/>
          <p:cNvSpPr txBox="1"/>
          <p:nvPr/>
        </p:nvSpPr>
        <p:spPr>
          <a:xfrm>
            <a:off x="4249152" y="2279698"/>
            <a:ext cx="682888" cy="400110"/>
          </a:xfrm>
          <a:prstGeom prst="rect">
            <a:avLst/>
          </a:prstGeom>
          <a:noFill/>
          <a:ln>
            <a:solidFill>
              <a:srgbClr val="FF0000"/>
            </a:solidFill>
          </a:ln>
        </p:spPr>
        <p:txBody>
          <a:bodyPr wrap="square" rtlCol="0">
            <a:spAutoFit/>
          </a:bodyPr>
          <a:lstStyle/>
          <a:p>
            <a:r>
              <a:rPr lang="it-IT" sz="2000" dirty="0" smtClean="0">
                <a:solidFill>
                  <a:srgbClr val="FF0000"/>
                </a:solidFill>
              </a:rPr>
              <a:t>VSP</a:t>
            </a:r>
            <a:endParaRPr lang="en-GB" sz="2000" dirty="0">
              <a:solidFill>
                <a:srgbClr val="FF0000"/>
              </a:solidFill>
            </a:endParaRPr>
          </a:p>
        </p:txBody>
      </p:sp>
      <p:cxnSp>
        <p:nvCxnSpPr>
          <p:cNvPr id="13" name="Connettore 1 12"/>
          <p:cNvCxnSpPr>
            <a:endCxn id="9" idx="0"/>
          </p:cNvCxnSpPr>
          <p:nvPr/>
        </p:nvCxnSpPr>
        <p:spPr>
          <a:xfrm flipH="1">
            <a:off x="4249152" y="2681057"/>
            <a:ext cx="309073" cy="4261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215237" y="1997384"/>
            <a:ext cx="700889" cy="400110"/>
          </a:xfrm>
          <a:prstGeom prst="rect">
            <a:avLst/>
          </a:prstGeom>
          <a:noFill/>
          <a:ln>
            <a:solidFill>
              <a:srgbClr val="00B0F0"/>
            </a:solidFill>
          </a:ln>
        </p:spPr>
        <p:txBody>
          <a:bodyPr wrap="square" rtlCol="0">
            <a:spAutoFit/>
          </a:bodyPr>
          <a:lstStyle>
            <a:defPPr>
              <a:defRPr lang="it-IT"/>
            </a:defPPr>
            <a:lvl1pPr>
              <a:defRPr sz="2000">
                <a:solidFill>
                  <a:srgbClr val="FF0000"/>
                </a:solidFill>
              </a:defRPr>
            </a:lvl1pPr>
          </a:lstStyle>
          <a:p>
            <a:r>
              <a:rPr lang="it-IT" i="1" dirty="0" err="1">
                <a:solidFill>
                  <a:srgbClr val="00B0F0"/>
                </a:solidFill>
              </a:rPr>
              <a:t>Pset</a:t>
            </a:r>
            <a:endParaRPr lang="en-GB" i="1" dirty="0">
              <a:solidFill>
                <a:srgbClr val="00B0F0"/>
              </a:solidFill>
            </a:endParaRPr>
          </a:p>
        </p:txBody>
      </p:sp>
      <p:cxnSp>
        <p:nvCxnSpPr>
          <p:cNvPr id="17" name="Connettore 1 16"/>
          <p:cNvCxnSpPr>
            <a:stCxn id="14" idx="2"/>
            <a:endCxn id="18" idx="0"/>
          </p:cNvCxnSpPr>
          <p:nvPr/>
        </p:nvCxnSpPr>
        <p:spPr>
          <a:xfrm flipH="1">
            <a:off x="246849" y="2397494"/>
            <a:ext cx="318833" cy="40903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Ovale 17"/>
          <p:cNvSpPr/>
          <p:nvPr/>
        </p:nvSpPr>
        <p:spPr>
          <a:xfrm>
            <a:off x="132628" y="2806532"/>
            <a:ext cx="228441" cy="38034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asellaDiTesto 26"/>
          <p:cNvSpPr txBox="1"/>
          <p:nvPr/>
        </p:nvSpPr>
        <p:spPr>
          <a:xfrm>
            <a:off x="5136704" y="1462419"/>
            <a:ext cx="3929739" cy="4893647"/>
          </a:xfrm>
          <a:prstGeom prst="rect">
            <a:avLst/>
          </a:prstGeom>
          <a:noFill/>
        </p:spPr>
        <p:txBody>
          <a:bodyPr wrap="square" rtlCol="0">
            <a:spAutoFit/>
          </a:bodyPr>
          <a:lstStyle/>
          <a:p>
            <a:pPr marL="342900" indent="-342900">
              <a:buFont typeface="Wingdings" panose="05000000000000000000" pitchFamily="2" charset="2"/>
              <a:buChar char="ü"/>
            </a:pPr>
            <a:r>
              <a:rPr lang="it-IT" sz="2400" dirty="0" smtClean="0">
                <a:latin typeface="Cambria" panose="02040503050406030204" pitchFamily="18" charset="0"/>
              </a:rPr>
              <a:t>Control </a:t>
            </a:r>
            <a:r>
              <a:rPr lang="it-IT" sz="2400" b="1" i="1" dirty="0" err="1">
                <a:latin typeface="Cambria" panose="02040503050406030204" pitchFamily="18" charset="0"/>
              </a:rPr>
              <a:t>P</a:t>
            </a:r>
            <a:r>
              <a:rPr lang="it-IT" sz="2400" b="1" i="1" baseline="-25000" dirty="0" err="1">
                <a:latin typeface="Cambria" panose="02040503050406030204" pitchFamily="18" charset="0"/>
              </a:rPr>
              <a:t>set</a:t>
            </a:r>
            <a:r>
              <a:rPr lang="it-IT" sz="2400" b="1" baseline="-25000" dirty="0">
                <a:latin typeface="Cambria" panose="02040503050406030204" pitchFamily="18" charset="0"/>
              </a:rPr>
              <a:t> </a:t>
            </a:r>
            <a:r>
              <a:rPr lang="it-IT" sz="2400" dirty="0" err="1" smtClean="0">
                <a:latin typeface="Cambria" panose="02040503050406030204" pitchFamily="18" charset="0"/>
              </a:rPr>
              <a:t>at</a:t>
            </a:r>
            <a:r>
              <a:rPr lang="it-IT" sz="2400" dirty="0" smtClean="0">
                <a:latin typeface="Cambria" panose="02040503050406030204" pitchFamily="18" charset="0"/>
              </a:rPr>
              <a:t> </a:t>
            </a:r>
            <a:r>
              <a:rPr lang="it-IT" sz="2400" b="1" dirty="0" smtClean="0">
                <a:latin typeface="Cambria" panose="02040503050406030204" pitchFamily="18" charset="0"/>
              </a:rPr>
              <a:t>remote </a:t>
            </a:r>
            <a:r>
              <a:rPr lang="it-IT" sz="2400" dirty="0" smtClean="0">
                <a:latin typeface="Cambria" panose="02040503050406030204" pitchFamily="18" charset="0"/>
              </a:rPr>
              <a:t>«</a:t>
            </a:r>
            <a:r>
              <a:rPr lang="it-IT" sz="2400" b="1" dirty="0" err="1" smtClean="0">
                <a:latin typeface="Cambria" panose="02040503050406030204" pitchFamily="18" charset="0"/>
              </a:rPr>
              <a:t>critical</a:t>
            </a:r>
            <a:r>
              <a:rPr lang="it-IT" sz="2400" dirty="0" smtClean="0">
                <a:latin typeface="Cambria" panose="02040503050406030204" pitchFamily="18" charset="0"/>
              </a:rPr>
              <a:t>» </a:t>
            </a:r>
            <a:r>
              <a:rPr lang="it-IT" sz="2400" b="1" dirty="0" err="1" smtClean="0">
                <a:latin typeface="Cambria" panose="02040503050406030204" pitchFamily="18" charset="0"/>
              </a:rPr>
              <a:t>node</a:t>
            </a:r>
            <a:endParaRPr lang="it-IT" sz="2400" b="1" dirty="0" smtClean="0">
              <a:latin typeface="Cambria" panose="02040503050406030204" pitchFamily="18" charset="0"/>
            </a:endParaRPr>
          </a:p>
          <a:p>
            <a:pPr marL="342900" indent="-342900">
              <a:buFont typeface="Wingdings" panose="05000000000000000000" pitchFamily="2" charset="2"/>
              <a:buChar char="ü"/>
            </a:pPr>
            <a:endParaRPr lang="it-IT" sz="2400" dirty="0">
              <a:latin typeface="Cambria" panose="02040503050406030204" pitchFamily="18" charset="0"/>
            </a:endParaRPr>
          </a:p>
          <a:p>
            <a:pPr marL="342900" indent="-342900">
              <a:buFont typeface="Wingdings" panose="05000000000000000000" pitchFamily="2" charset="2"/>
              <a:buChar char="ü"/>
            </a:pPr>
            <a:r>
              <a:rPr lang="it-IT" sz="2400" b="1" i="1" dirty="0" err="1" smtClean="0">
                <a:latin typeface="Cambria" panose="02040503050406030204" pitchFamily="18" charset="0"/>
              </a:rPr>
              <a:t>P</a:t>
            </a:r>
            <a:r>
              <a:rPr lang="it-IT" sz="2400" b="1" i="1" baseline="-25000" dirty="0" err="1" smtClean="0">
                <a:latin typeface="Cambria" panose="02040503050406030204" pitchFamily="18" charset="0"/>
              </a:rPr>
              <a:t>set</a:t>
            </a:r>
            <a:r>
              <a:rPr lang="it-IT" sz="2400" b="1" baseline="-25000" dirty="0" smtClean="0">
                <a:latin typeface="Cambria" panose="02040503050406030204" pitchFamily="18" charset="0"/>
              </a:rPr>
              <a:t> </a:t>
            </a:r>
            <a:r>
              <a:rPr lang="it-IT" sz="2400" b="1" dirty="0" err="1" smtClean="0">
                <a:latin typeface="Cambria" panose="02040503050406030204" pitchFamily="18" charset="0"/>
              </a:rPr>
              <a:t>constant</a:t>
            </a:r>
            <a:r>
              <a:rPr lang="it-IT" sz="2400" b="1" dirty="0" smtClean="0">
                <a:latin typeface="Cambria" panose="02040503050406030204" pitchFamily="18" charset="0"/>
              </a:rPr>
              <a:t> </a:t>
            </a:r>
            <a:r>
              <a:rPr lang="it-IT" sz="2400" dirty="0" smtClean="0">
                <a:latin typeface="Cambria" panose="02040503050406030204" pitchFamily="18" charset="0"/>
              </a:rPr>
              <a:t>over time:</a:t>
            </a:r>
          </a:p>
          <a:p>
            <a:pPr marL="800100" lvl="1" indent="-342900">
              <a:buFont typeface="Wingdings" panose="05000000000000000000" pitchFamily="2" charset="2"/>
              <a:buChar char="§"/>
            </a:pPr>
            <a:r>
              <a:rPr lang="it-IT" sz="2400" dirty="0" err="1" smtClean="0">
                <a:latin typeface="Cambria" panose="02040503050406030204" pitchFamily="18" charset="0"/>
              </a:rPr>
              <a:t>Elevation</a:t>
            </a:r>
            <a:endParaRPr lang="it-IT" sz="2400" dirty="0" smtClean="0">
              <a:latin typeface="Cambria" panose="02040503050406030204" pitchFamily="18" charset="0"/>
            </a:endParaRPr>
          </a:p>
          <a:p>
            <a:pPr marL="800100" lvl="1" indent="-342900">
              <a:buFont typeface="Wingdings" panose="05000000000000000000" pitchFamily="2" charset="2"/>
              <a:buChar char="§"/>
            </a:pPr>
            <a:r>
              <a:rPr lang="it-IT" sz="2400" dirty="0" smtClean="0">
                <a:latin typeface="Cambria" panose="02040503050406030204" pitchFamily="18" charset="0"/>
              </a:rPr>
              <a:t>Service </a:t>
            </a:r>
            <a:r>
              <a:rPr lang="it-IT" sz="2400" dirty="0" err="1" smtClean="0">
                <a:latin typeface="Cambria" panose="02040503050406030204" pitchFamily="18" charset="0"/>
              </a:rPr>
              <a:t>requirements</a:t>
            </a:r>
            <a:endParaRPr lang="en-GB" sz="2400" dirty="0" smtClean="0">
              <a:latin typeface="Cambria" panose="02040503050406030204" pitchFamily="18" charset="0"/>
            </a:endParaRPr>
          </a:p>
          <a:p>
            <a:endParaRPr lang="it-IT" sz="2400" dirty="0" smtClean="0">
              <a:latin typeface="Cambria" panose="02040503050406030204" pitchFamily="18" charset="0"/>
            </a:endParaRPr>
          </a:p>
          <a:p>
            <a:pPr marL="342900" lvl="1" indent="-342900">
              <a:buFont typeface="Wingdings" panose="05000000000000000000" pitchFamily="2" charset="2"/>
              <a:buChar char="ü"/>
            </a:pPr>
            <a:r>
              <a:rPr lang="it-IT" sz="2400" b="1" dirty="0" smtClean="0">
                <a:latin typeface="Cambria" panose="02040503050406030204" pitchFamily="18" charset="0"/>
              </a:rPr>
              <a:t>Real-time </a:t>
            </a:r>
            <a:r>
              <a:rPr lang="it-IT" sz="2400" b="1" dirty="0" err="1" smtClean="0">
                <a:latin typeface="Cambria" panose="02040503050406030204" pitchFamily="18" charset="0"/>
              </a:rPr>
              <a:t>modulation</a:t>
            </a:r>
            <a:r>
              <a:rPr lang="it-IT" sz="2400" b="1" dirty="0" smtClean="0">
                <a:latin typeface="Cambria" panose="02040503050406030204" pitchFamily="18" charset="0"/>
              </a:rPr>
              <a:t> of the VSP</a:t>
            </a:r>
          </a:p>
          <a:p>
            <a:pPr marL="342900" lvl="1" indent="-342900">
              <a:buFont typeface="Wingdings" panose="05000000000000000000" pitchFamily="2" charset="2"/>
              <a:buChar char="ü"/>
            </a:pPr>
            <a:endParaRPr lang="it-IT" sz="2400" b="1" dirty="0">
              <a:latin typeface="Cambria" panose="02040503050406030204" pitchFamily="18" charset="0"/>
            </a:endParaRPr>
          </a:p>
          <a:p>
            <a:pPr marL="342900" lvl="1" indent="-342900">
              <a:buFont typeface="Wingdings" panose="05000000000000000000" pitchFamily="2" charset="2"/>
              <a:buChar char="ü"/>
            </a:pPr>
            <a:r>
              <a:rPr lang="it-IT" sz="2400" dirty="0" err="1" smtClean="0">
                <a:latin typeface="Cambria" panose="02040503050406030204" pitchFamily="18" charset="0"/>
              </a:rPr>
              <a:t>Increased</a:t>
            </a:r>
            <a:r>
              <a:rPr lang="it-IT" sz="2400" dirty="0" smtClean="0">
                <a:latin typeface="Cambria" panose="02040503050406030204" pitchFamily="18" charset="0"/>
              </a:rPr>
              <a:t> </a:t>
            </a:r>
            <a:r>
              <a:rPr lang="it-IT" sz="2400" dirty="0" err="1" smtClean="0">
                <a:latin typeface="Cambria" panose="02040503050406030204" pitchFamily="18" charset="0"/>
              </a:rPr>
              <a:t>system</a:t>
            </a:r>
            <a:r>
              <a:rPr lang="it-IT" sz="2400" dirty="0" smtClean="0">
                <a:latin typeface="Cambria" panose="02040503050406030204" pitchFamily="18" charset="0"/>
              </a:rPr>
              <a:t> reliability  </a:t>
            </a:r>
          </a:p>
          <a:p>
            <a:pPr marL="0" lvl="1"/>
            <a:endParaRPr lang="it-IT" sz="2400" b="1" dirty="0">
              <a:latin typeface="Cambria" panose="02040503050406030204" pitchFamily="18" charset="0"/>
            </a:endParaRPr>
          </a:p>
        </p:txBody>
      </p:sp>
      <p:sp>
        <p:nvSpPr>
          <p:cNvPr id="19" name="Freccia a destra 18"/>
          <p:cNvSpPr/>
          <p:nvPr/>
        </p:nvSpPr>
        <p:spPr>
          <a:xfrm rot="10999236">
            <a:off x="413232" y="2999367"/>
            <a:ext cx="3644154" cy="346229"/>
          </a:xfrm>
          <a:prstGeom prst="rightArrow">
            <a:avLst/>
          </a:prstGeom>
          <a:solidFill>
            <a:srgbClr val="5B9BD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2"/>
          <p:cNvSpPr txBox="1">
            <a:spLocks noChangeArrowheads="1"/>
          </p:cNvSpPr>
          <p:nvPr/>
        </p:nvSpPr>
        <p:spPr>
          <a:xfrm>
            <a:off x="1649744" y="-172810"/>
            <a:ext cx="6284292" cy="866360"/>
          </a:xfrm>
          <a:prstGeom prst="rect">
            <a:avLst/>
          </a:prstGeom>
        </p:spPr>
        <p:txBody>
          <a:bodyPr vert="horz" lIns="0" rIns="0" bIns="0" anchor="b">
            <a:noAutofit/>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pPr>
              <a:defRPr/>
            </a:pPr>
            <a:r>
              <a:rPr lang="en-GB" dirty="0"/>
              <a:t>Variable Speed Pumps</a:t>
            </a:r>
          </a:p>
        </p:txBody>
      </p:sp>
    </p:spTree>
    <p:extLst>
      <p:ext uri="{BB962C8B-B14F-4D97-AF65-F5344CB8AC3E}">
        <p14:creationId xmlns:p14="http://schemas.microsoft.com/office/powerpoint/2010/main" val="23586736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6"/>
          <p:cNvGraphicFramePr>
            <a:graphicFrameLocks noChangeAspect="1"/>
          </p:cNvGraphicFramePr>
          <p:nvPr>
            <p:extLst/>
          </p:nvPr>
        </p:nvGraphicFramePr>
        <p:xfrm>
          <a:off x="755576" y="1170580"/>
          <a:ext cx="3121025" cy="481013"/>
        </p:xfrm>
        <a:graphic>
          <a:graphicData uri="http://schemas.openxmlformats.org/presentationml/2006/ole">
            <mc:AlternateContent xmlns:mc="http://schemas.openxmlformats.org/markup-compatibility/2006">
              <mc:Choice xmlns:v="urn:schemas-microsoft-com:vml" Requires="v">
                <p:oleObj spid="_x0000_s1036" name="Equation" r:id="rId3" imgW="1562040" imgH="241200" progId="Equation.DSMT4">
                  <p:embed/>
                </p:oleObj>
              </mc:Choice>
              <mc:Fallback>
                <p:oleObj name="Equation" r:id="rId3" imgW="1562040" imgH="241200" progId="Equation.DSMT4">
                  <p:embed/>
                  <p:pic>
                    <p:nvPicPr>
                      <p:cNvPr id="0" name=""/>
                      <p:cNvPicPr>
                        <a:picLocks noChangeAspect="1" noChangeArrowheads="1"/>
                      </p:cNvPicPr>
                      <p:nvPr/>
                    </p:nvPicPr>
                    <p:blipFill>
                      <a:blip r:embed="rId4"/>
                      <a:srcRect/>
                      <a:stretch>
                        <a:fillRect/>
                      </a:stretch>
                    </p:blipFill>
                    <p:spPr bwMode="auto">
                      <a:xfrm>
                        <a:off x="755576" y="1170580"/>
                        <a:ext cx="3121025"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txBox="1">
            <a:spLocks noChangeArrowheads="1"/>
          </p:cNvSpPr>
          <p:nvPr/>
        </p:nvSpPr>
        <p:spPr>
          <a:xfrm>
            <a:off x="467542" y="-109877"/>
            <a:ext cx="6284913" cy="866776"/>
          </a:xfrm>
          <a:prstGeom prst="rect">
            <a:avLst/>
          </a:prstGeom>
        </p:spPr>
        <p:txBody>
          <a:bodyPr vert="horz" lIns="0" rIns="0" bIns="0" anchor="b">
            <a:noAutofit/>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pPr algn="l">
              <a:defRPr/>
            </a:pPr>
            <a:r>
              <a:rPr lang="en-GB" sz="3600" smtClean="0"/>
              <a:t>Pump Curve Equation</a:t>
            </a:r>
            <a:endParaRPr lang="en-GB" sz="3600" dirty="0" smtClean="0"/>
          </a:p>
        </p:txBody>
      </p:sp>
      <p:pic>
        <p:nvPicPr>
          <p:cNvPr id="5" name="Immagine 4"/>
          <p:cNvPicPr>
            <a:picLocks noChangeAspect="1"/>
          </p:cNvPicPr>
          <p:nvPr/>
        </p:nvPicPr>
        <p:blipFill>
          <a:blip r:embed="rId5"/>
          <a:stretch>
            <a:fillRect/>
          </a:stretch>
        </p:blipFill>
        <p:spPr>
          <a:xfrm>
            <a:off x="0" y="2060848"/>
            <a:ext cx="9096878" cy="4551742"/>
          </a:xfrm>
          <a:prstGeom prst="rect">
            <a:avLst/>
          </a:prstGeom>
        </p:spPr>
      </p:pic>
      <p:sp>
        <p:nvSpPr>
          <p:cNvPr id="6" name="Rettangolo 5"/>
          <p:cNvSpPr/>
          <p:nvPr/>
        </p:nvSpPr>
        <p:spPr>
          <a:xfrm>
            <a:off x="683568" y="2780928"/>
            <a:ext cx="292643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sellaDiTesto 6"/>
          <p:cNvSpPr txBox="1"/>
          <p:nvPr/>
        </p:nvSpPr>
        <p:spPr>
          <a:xfrm>
            <a:off x="4922064" y="1189928"/>
            <a:ext cx="3660782" cy="461665"/>
          </a:xfrm>
          <a:prstGeom prst="rect">
            <a:avLst/>
          </a:prstGeom>
          <a:noFill/>
        </p:spPr>
        <p:txBody>
          <a:bodyPr wrap="square" rtlCol="0">
            <a:spAutoFit/>
          </a:bodyPr>
          <a:lstStyle/>
          <a:p>
            <a:r>
              <a:rPr lang="it-IT" sz="2400" b="1" dirty="0" err="1" smtClean="0">
                <a:latin typeface="Cambria" panose="02040503050406030204" pitchFamily="18" charset="0"/>
              </a:rPr>
              <a:t>Variable</a:t>
            </a:r>
            <a:r>
              <a:rPr lang="it-IT" sz="2400" b="1" dirty="0" smtClean="0">
                <a:latin typeface="Cambria" panose="02040503050406030204" pitchFamily="18" charset="0"/>
              </a:rPr>
              <a:t> </a:t>
            </a:r>
            <a:r>
              <a:rPr lang="it-IT" sz="2400" b="1" dirty="0" err="1" smtClean="0">
                <a:latin typeface="Cambria" panose="02040503050406030204" pitchFamily="18" charset="0"/>
              </a:rPr>
              <a:t>speed</a:t>
            </a:r>
            <a:r>
              <a:rPr lang="it-IT" sz="2400" b="1" dirty="0" smtClean="0">
                <a:latin typeface="Cambria" panose="02040503050406030204" pitchFamily="18" charset="0"/>
              </a:rPr>
              <a:t> </a:t>
            </a:r>
            <a:r>
              <a:rPr lang="it-IT" sz="2400" b="1" dirty="0" err="1" smtClean="0">
                <a:latin typeface="Cambria" panose="02040503050406030204" pitchFamily="18" charset="0"/>
              </a:rPr>
              <a:t>factor</a:t>
            </a:r>
            <a:r>
              <a:rPr lang="it-IT" sz="2400" b="1" dirty="0" smtClean="0">
                <a:latin typeface="Cambria" panose="02040503050406030204" pitchFamily="18" charset="0"/>
              </a:rPr>
              <a:t> </a:t>
            </a:r>
            <a:r>
              <a:rPr lang="it-IT" sz="2400" b="1" dirty="0" smtClean="0">
                <a:latin typeface="Symbol" panose="05050102010706020507" pitchFamily="18" charset="2"/>
              </a:rPr>
              <a:t>w</a:t>
            </a:r>
            <a:endParaRPr lang="en-GB" sz="2400" b="1" dirty="0">
              <a:latin typeface="Symbol" panose="05050102010706020507" pitchFamily="18" charset="2"/>
            </a:endParaRPr>
          </a:p>
        </p:txBody>
      </p:sp>
    </p:spTree>
    <p:extLst>
      <p:ext uri="{BB962C8B-B14F-4D97-AF65-F5344CB8AC3E}">
        <p14:creationId xmlns:p14="http://schemas.microsoft.com/office/powerpoint/2010/main" val="31820365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869969" y="751352"/>
            <a:ext cx="4426080" cy="2078916"/>
          </a:xfrm>
          <a:prstGeom prst="rect">
            <a:avLst/>
          </a:prstGeom>
        </p:spPr>
      </p:pic>
      <p:sp>
        <p:nvSpPr>
          <p:cNvPr id="4" name="Rectangle 2"/>
          <p:cNvSpPr txBox="1">
            <a:spLocks noChangeArrowheads="1"/>
          </p:cNvSpPr>
          <p:nvPr/>
        </p:nvSpPr>
        <p:spPr>
          <a:xfrm>
            <a:off x="297089" y="-172810"/>
            <a:ext cx="8504011" cy="866360"/>
          </a:xfrm>
          <a:prstGeom prst="rect">
            <a:avLst/>
          </a:prstGeom>
        </p:spPr>
        <p:txBody>
          <a:bodyPr vert="horz" lIns="0" rIns="0" bIns="0" anchor="b">
            <a:noAutofit/>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pPr>
              <a:defRPr/>
            </a:pPr>
            <a:r>
              <a:rPr lang="en-GB" dirty="0" smtClean="0"/>
              <a:t>Pressure control by Variable Speed Pumps</a:t>
            </a:r>
          </a:p>
        </p:txBody>
      </p:sp>
      <p:graphicFrame>
        <p:nvGraphicFramePr>
          <p:cNvPr id="23" name="Oggetto 22"/>
          <p:cNvGraphicFramePr>
            <a:graphicFrameLocks noChangeAspect="1"/>
          </p:cNvGraphicFramePr>
          <p:nvPr>
            <p:extLst/>
          </p:nvPr>
        </p:nvGraphicFramePr>
        <p:xfrm>
          <a:off x="2401466" y="2804461"/>
          <a:ext cx="452437" cy="414337"/>
        </p:xfrm>
        <a:graphic>
          <a:graphicData uri="http://schemas.openxmlformats.org/presentationml/2006/ole">
            <mc:AlternateContent xmlns:mc="http://schemas.openxmlformats.org/markup-compatibility/2006">
              <mc:Choice xmlns:v="urn:schemas-microsoft-com:vml" Requires="v">
                <p:oleObj spid="_x0000_s2130" name="Equation" r:id="rId4" imgW="291960" imgH="241200" progId="Equation.DSMT4">
                  <p:embed/>
                </p:oleObj>
              </mc:Choice>
              <mc:Fallback>
                <p:oleObj name="Equation" r:id="rId4" imgW="291960" imgH="241200" progId="Equation.DSMT4">
                  <p:embed/>
                  <p:pic>
                    <p:nvPicPr>
                      <p:cNvPr id="0" name=""/>
                      <p:cNvPicPr>
                        <a:picLocks noChangeAspect="1" noChangeArrowheads="1"/>
                      </p:cNvPicPr>
                      <p:nvPr/>
                    </p:nvPicPr>
                    <p:blipFill>
                      <a:blip r:embed="rId5"/>
                      <a:srcRect/>
                      <a:stretch>
                        <a:fillRect/>
                      </a:stretch>
                    </p:blipFill>
                    <p:spPr bwMode="auto">
                      <a:xfrm>
                        <a:off x="2401466" y="2804461"/>
                        <a:ext cx="452437" cy="414337"/>
                      </a:xfrm>
                      <a:prstGeom prst="rect">
                        <a:avLst/>
                      </a:prstGeom>
                      <a:noFill/>
                    </p:spPr>
                  </p:pic>
                </p:oleObj>
              </mc:Fallback>
            </mc:AlternateContent>
          </a:graphicData>
        </a:graphic>
      </p:graphicFrame>
      <p:cxnSp>
        <p:nvCxnSpPr>
          <p:cNvPr id="22" name="Connettore 2 21"/>
          <p:cNvCxnSpPr/>
          <p:nvPr/>
        </p:nvCxnSpPr>
        <p:spPr>
          <a:xfrm>
            <a:off x="2351881" y="2848780"/>
            <a:ext cx="650492"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ttangolo 39"/>
          <p:cNvSpPr/>
          <p:nvPr/>
        </p:nvSpPr>
        <p:spPr>
          <a:xfrm>
            <a:off x="494745" y="5344026"/>
            <a:ext cx="4801304" cy="461665"/>
          </a:xfrm>
          <a:prstGeom prst="rect">
            <a:avLst/>
          </a:prstGeom>
        </p:spPr>
        <p:txBody>
          <a:bodyPr wrap="square">
            <a:spAutoFit/>
          </a:bodyPr>
          <a:lstStyle/>
          <a:p>
            <a:r>
              <a:rPr lang="it-IT" sz="2400" b="1" dirty="0" smtClean="0">
                <a:solidFill>
                  <a:srgbClr val="0070C0"/>
                </a:solidFill>
                <a:effectLst>
                  <a:outerShdw blurRad="38100" dist="38100" dir="2700000" algn="tl">
                    <a:srgbClr val="000000">
                      <a:alpha val="43137"/>
                    </a:srgbClr>
                  </a:outerShdw>
                </a:effectLst>
              </a:rPr>
              <a:t>Classic (</a:t>
            </a:r>
            <a:r>
              <a:rPr lang="it-IT" sz="2400" b="1" dirty="0" err="1" smtClean="0">
                <a:solidFill>
                  <a:srgbClr val="0070C0"/>
                </a:solidFill>
                <a:effectLst>
                  <a:outerShdw blurRad="38100" dist="38100" dir="2700000" algn="tl">
                    <a:srgbClr val="000000">
                      <a:alpha val="43137"/>
                    </a:srgbClr>
                  </a:outerShdw>
                </a:effectLst>
              </a:rPr>
              <a:t>local</a:t>
            </a:r>
            <a:r>
              <a:rPr lang="it-IT" sz="2400" b="1" dirty="0" smtClean="0">
                <a:solidFill>
                  <a:srgbClr val="0070C0"/>
                </a:solidFill>
                <a:effectLst>
                  <a:outerShdw blurRad="38100" dist="38100" dir="2700000" algn="tl">
                    <a:srgbClr val="000000">
                      <a:alpha val="43137"/>
                    </a:srgbClr>
                  </a:outerShdw>
                </a:effectLst>
              </a:rPr>
              <a:t>) control</a:t>
            </a:r>
          </a:p>
        </p:txBody>
      </p:sp>
      <p:sp>
        <p:nvSpPr>
          <p:cNvPr id="41" name="Rettangolo 40"/>
          <p:cNvSpPr/>
          <p:nvPr/>
        </p:nvSpPr>
        <p:spPr>
          <a:xfrm>
            <a:off x="494745" y="3429838"/>
            <a:ext cx="5536952" cy="830997"/>
          </a:xfrm>
          <a:prstGeom prst="rect">
            <a:avLst/>
          </a:prstGeom>
        </p:spPr>
        <p:txBody>
          <a:bodyPr wrap="square">
            <a:spAutoFit/>
          </a:bodyPr>
          <a:lstStyle/>
          <a:p>
            <a:r>
              <a:rPr lang="it-IT" sz="2400" b="1" dirty="0" smtClean="0">
                <a:solidFill>
                  <a:srgbClr val="FF0000"/>
                </a:solidFill>
                <a:effectLst>
                  <a:outerShdw blurRad="38100" dist="38100" dir="2700000" algn="tl">
                    <a:srgbClr val="000000">
                      <a:alpha val="43137"/>
                    </a:srgbClr>
                  </a:outerShdw>
                </a:effectLst>
              </a:rPr>
              <a:t>Remore Real Time Control (RRTC)</a:t>
            </a:r>
          </a:p>
          <a:p>
            <a:r>
              <a:rPr lang="it-IT" sz="2400" dirty="0" smtClean="0">
                <a:solidFill>
                  <a:srgbClr val="FF0000"/>
                </a:solidFill>
              </a:rPr>
              <a:t>Control </a:t>
            </a:r>
            <a:r>
              <a:rPr lang="it-IT" sz="2400" dirty="0" err="1" smtClean="0">
                <a:solidFill>
                  <a:srgbClr val="FF0000"/>
                </a:solidFill>
              </a:rPr>
              <a:t>at</a:t>
            </a:r>
            <a:r>
              <a:rPr lang="it-IT" sz="2400" dirty="0" smtClean="0">
                <a:solidFill>
                  <a:srgbClr val="FF0000"/>
                </a:solidFill>
              </a:rPr>
              <a:t> </a:t>
            </a:r>
            <a:r>
              <a:rPr lang="it-IT" sz="2400" dirty="0" err="1" smtClean="0">
                <a:solidFill>
                  <a:srgbClr val="FF0000"/>
                </a:solidFill>
              </a:rPr>
              <a:t>any</a:t>
            </a:r>
            <a:r>
              <a:rPr lang="it-IT" sz="2400" dirty="0" smtClean="0">
                <a:solidFill>
                  <a:srgbClr val="FF0000"/>
                </a:solidFill>
              </a:rPr>
              <a:t> </a:t>
            </a:r>
            <a:r>
              <a:rPr lang="it-IT" sz="2400" dirty="0" err="1" smtClean="0">
                <a:solidFill>
                  <a:srgbClr val="FF0000"/>
                </a:solidFill>
              </a:rPr>
              <a:t>node</a:t>
            </a:r>
            <a:r>
              <a:rPr lang="it-IT" sz="2400" dirty="0" smtClean="0">
                <a:solidFill>
                  <a:srgbClr val="FF0000"/>
                </a:solidFill>
              </a:rPr>
              <a:t> in the network</a:t>
            </a:r>
          </a:p>
        </p:txBody>
      </p:sp>
      <p:graphicFrame>
        <p:nvGraphicFramePr>
          <p:cNvPr id="42" name="Oggetto 41"/>
          <p:cNvGraphicFramePr>
            <a:graphicFrameLocks noChangeAspect="1"/>
          </p:cNvGraphicFramePr>
          <p:nvPr>
            <p:extLst/>
          </p:nvPr>
        </p:nvGraphicFramePr>
        <p:xfrm>
          <a:off x="5795739" y="5185490"/>
          <a:ext cx="2144712" cy="496888"/>
        </p:xfrm>
        <a:graphic>
          <a:graphicData uri="http://schemas.openxmlformats.org/presentationml/2006/ole">
            <mc:AlternateContent xmlns:mc="http://schemas.openxmlformats.org/markup-compatibility/2006">
              <mc:Choice xmlns:v="urn:schemas-microsoft-com:vml" Requires="v">
                <p:oleObj spid="_x0000_s2131" name="Equation" r:id="rId6" imgW="1155600" imgH="253800" progId="Equation.DSMT4">
                  <p:embed/>
                </p:oleObj>
              </mc:Choice>
              <mc:Fallback>
                <p:oleObj name="Equation" r:id="rId6" imgW="1155600" imgH="253800" progId="Equation.DSMT4">
                  <p:embed/>
                  <p:pic>
                    <p:nvPicPr>
                      <p:cNvPr id="0" name=""/>
                      <p:cNvPicPr>
                        <a:picLocks noChangeAspect="1" noChangeArrowheads="1"/>
                      </p:cNvPicPr>
                      <p:nvPr/>
                    </p:nvPicPr>
                    <p:blipFill>
                      <a:blip r:embed="rId7"/>
                      <a:srcRect/>
                      <a:stretch>
                        <a:fillRect/>
                      </a:stretch>
                    </p:blipFill>
                    <p:spPr bwMode="auto">
                      <a:xfrm>
                        <a:off x="5795739" y="5185490"/>
                        <a:ext cx="2144712" cy="496888"/>
                      </a:xfrm>
                      <a:prstGeom prst="rect">
                        <a:avLst/>
                      </a:prstGeom>
                      <a:noFill/>
                    </p:spPr>
                  </p:pic>
                </p:oleObj>
              </mc:Fallback>
            </mc:AlternateContent>
          </a:graphicData>
        </a:graphic>
      </p:graphicFrame>
      <p:sp>
        <p:nvSpPr>
          <p:cNvPr id="39" name="Ovale 38"/>
          <p:cNvSpPr/>
          <p:nvPr/>
        </p:nvSpPr>
        <p:spPr>
          <a:xfrm>
            <a:off x="1549559" y="2034378"/>
            <a:ext cx="432048" cy="41695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ttangolo 43"/>
          <p:cNvSpPr/>
          <p:nvPr/>
        </p:nvSpPr>
        <p:spPr>
          <a:xfrm>
            <a:off x="1741771" y="2473541"/>
            <a:ext cx="52882" cy="14782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Oggetto 36"/>
          <p:cNvGraphicFramePr>
            <a:graphicFrameLocks noChangeAspect="1"/>
          </p:cNvGraphicFramePr>
          <p:nvPr>
            <p:extLst/>
          </p:nvPr>
        </p:nvGraphicFramePr>
        <p:xfrm>
          <a:off x="1581515" y="2113086"/>
          <a:ext cx="369092" cy="279817"/>
        </p:xfrm>
        <a:graphic>
          <a:graphicData uri="http://schemas.openxmlformats.org/presentationml/2006/ole">
            <mc:AlternateContent xmlns:mc="http://schemas.openxmlformats.org/markup-compatibility/2006">
              <mc:Choice xmlns:v="urn:schemas-microsoft-com:vml" Requires="v">
                <p:oleObj spid="_x0000_s2132" name="Equation" r:id="rId8" imgW="317160" imgH="228600" progId="Equation.DSMT4">
                  <p:embed/>
                </p:oleObj>
              </mc:Choice>
              <mc:Fallback>
                <p:oleObj name="Equation" r:id="rId8" imgW="317160" imgH="228600" progId="Equation.DSMT4">
                  <p:embed/>
                  <p:pic>
                    <p:nvPicPr>
                      <p:cNvPr id="0" name=""/>
                      <p:cNvPicPr>
                        <a:picLocks noChangeAspect="1" noChangeArrowheads="1"/>
                      </p:cNvPicPr>
                      <p:nvPr/>
                    </p:nvPicPr>
                    <p:blipFill>
                      <a:blip r:embed="rId9"/>
                      <a:srcRect/>
                      <a:stretch>
                        <a:fillRect/>
                      </a:stretch>
                    </p:blipFill>
                    <p:spPr bwMode="auto">
                      <a:xfrm>
                        <a:off x="1581515" y="2113086"/>
                        <a:ext cx="369092" cy="279817"/>
                      </a:xfrm>
                      <a:prstGeom prst="rect">
                        <a:avLst/>
                      </a:prstGeom>
                      <a:noFill/>
                    </p:spPr>
                  </p:pic>
                </p:oleObj>
              </mc:Fallback>
            </mc:AlternateContent>
          </a:graphicData>
        </a:graphic>
      </p:graphicFrame>
      <p:sp>
        <p:nvSpPr>
          <p:cNvPr id="35" name="Ovale 34"/>
          <p:cNvSpPr/>
          <p:nvPr/>
        </p:nvSpPr>
        <p:spPr>
          <a:xfrm>
            <a:off x="1581515" y="2099666"/>
            <a:ext cx="370756" cy="32331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36" name="Connettore 1 35"/>
          <p:cNvCxnSpPr>
            <a:stCxn id="35" idx="4"/>
          </p:cNvCxnSpPr>
          <p:nvPr/>
        </p:nvCxnSpPr>
        <p:spPr>
          <a:xfrm>
            <a:off x="1766893" y="2422978"/>
            <a:ext cx="0" cy="198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e 49"/>
          <p:cNvSpPr/>
          <p:nvPr/>
        </p:nvSpPr>
        <p:spPr>
          <a:xfrm>
            <a:off x="4893337" y="1253319"/>
            <a:ext cx="432048" cy="4169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ttangolo 50"/>
          <p:cNvSpPr/>
          <p:nvPr/>
        </p:nvSpPr>
        <p:spPr>
          <a:xfrm>
            <a:off x="5091645" y="1692482"/>
            <a:ext cx="45719" cy="14782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2" name="Oggetto 51"/>
          <p:cNvGraphicFramePr>
            <a:graphicFrameLocks noChangeAspect="1"/>
          </p:cNvGraphicFramePr>
          <p:nvPr>
            <p:extLst/>
          </p:nvPr>
        </p:nvGraphicFramePr>
        <p:xfrm>
          <a:off x="4918075" y="1308100"/>
          <a:ext cx="350838" cy="331788"/>
        </p:xfrm>
        <a:graphic>
          <a:graphicData uri="http://schemas.openxmlformats.org/presentationml/2006/ole">
            <mc:AlternateContent xmlns:mc="http://schemas.openxmlformats.org/markup-compatibility/2006">
              <mc:Choice xmlns:v="urn:schemas-microsoft-com:vml" Requires="v">
                <p:oleObj spid="_x0000_s2133" name="Equation" r:id="rId10" imgW="253800" imgH="228600" progId="Equation.DSMT4">
                  <p:embed/>
                </p:oleObj>
              </mc:Choice>
              <mc:Fallback>
                <p:oleObj name="Equation" r:id="rId10" imgW="253800" imgH="228600" progId="Equation.DSMT4">
                  <p:embed/>
                  <p:pic>
                    <p:nvPicPr>
                      <p:cNvPr id="0" name=""/>
                      <p:cNvPicPr>
                        <a:picLocks noChangeAspect="1" noChangeArrowheads="1"/>
                      </p:cNvPicPr>
                      <p:nvPr/>
                    </p:nvPicPr>
                    <p:blipFill>
                      <a:blip r:embed="rId11"/>
                      <a:srcRect/>
                      <a:stretch>
                        <a:fillRect/>
                      </a:stretch>
                    </p:blipFill>
                    <p:spPr bwMode="auto">
                      <a:xfrm>
                        <a:off x="4918075" y="1308100"/>
                        <a:ext cx="350838" cy="331788"/>
                      </a:xfrm>
                      <a:prstGeom prst="rect">
                        <a:avLst/>
                      </a:prstGeom>
                      <a:noFill/>
                    </p:spPr>
                  </p:pic>
                </p:oleObj>
              </mc:Fallback>
            </mc:AlternateContent>
          </a:graphicData>
        </a:graphic>
      </p:graphicFrame>
      <p:sp>
        <p:nvSpPr>
          <p:cNvPr id="53" name="Ovale 52"/>
          <p:cNvSpPr/>
          <p:nvPr/>
        </p:nvSpPr>
        <p:spPr>
          <a:xfrm>
            <a:off x="4925293" y="1318607"/>
            <a:ext cx="370756" cy="32331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54" name="Connettore 1 53"/>
          <p:cNvCxnSpPr>
            <a:stCxn id="53" idx="4"/>
          </p:cNvCxnSpPr>
          <p:nvPr/>
        </p:nvCxnSpPr>
        <p:spPr>
          <a:xfrm>
            <a:off x="5110671" y="1641919"/>
            <a:ext cx="0" cy="198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5" name="Oggetto 54"/>
          <p:cNvGraphicFramePr>
            <a:graphicFrameLocks noChangeAspect="1"/>
          </p:cNvGraphicFramePr>
          <p:nvPr>
            <p:extLst/>
          </p:nvPr>
        </p:nvGraphicFramePr>
        <p:xfrm>
          <a:off x="6128635" y="3677902"/>
          <a:ext cx="1649413" cy="471487"/>
        </p:xfrm>
        <a:graphic>
          <a:graphicData uri="http://schemas.openxmlformats.org/presentationml/2006/ole">
            <mc:AlternateContent xmlns:mc="http://schemas.openxmlformats.org/markup-compatibility/2006">
              <mc:Choice xmlns:v="urn:schemas-microsoft-com:vml" Requires="v">
                <p:oleObj spid="_x0000_s2134" name="Equation" r:id="rId12" imgW="888840" imgH="241200" progId="Equation.DSMT4">
                  <p:embed/>
                </p:oleObj>
              </mc:Choice>
              <mc:Fallback>
                <p:oleObj name="Equation" r:id="rId12" imgW="888840" imgH="241200" progId="Equation.DSMT4">
                  <p:embed/>
                  <p:pic>
                    <p:nvPicPr>
                      <p:cNvPr id="0" name=""/>
                      <p:cNvPicPr>
                        <a:picLocks noChangeAspect="1" noChangeArrowheads="1"/>
                      </p:cNvPicPr>
                      <p:nvPr/>
                    </p:nvPicPr>
                    <p:blipFill>
                      <a:blip r:embed="rId13"/>
                      <a:srcRect/>
                      <a:stretch>
                        <a:fillRect/>
                      </a:stretch>
                    </p:blipFill>
                    <p:spPr bwMode="auto">
                      <a:xfrm>
                        <a:off x="6128635" y="3677902"/>
                        <a:ext cx="1649413" cy="471487"/>
                      </a:xfrm>
                      <a:prstGeom prst="rect">
                        <a:avLst/>
                      </a:prstGeom>
                      <a:noFill/>
                    </p:spPr>
                  </p:pic>
                </p:oleObj>
              </mc:Fallback>
            </mc:AlternateContent>
          </a:graphicData>
        </a:graphic>
      </p:graphicFrame>
      <p:cxnSp>
        <p:nvCxnSpPr>
          <p:cNvPr id="47" name="Connettore 1 46"/>
          <p:cNvCxnSpPr/>
          <p:nvPr/>
        </p:nvCxnSpPr>
        <p:spPr>
          <a:xfrm>
            <a:off x="382335" y="4581128"/>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a:off x="328688" y="3444664"/>
            <a:ext cx="842493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5" name="Object 16"/>
          <p:cNvGraphicFramePr>
            <a:graphicFrameLocks noChangeAspect="1"/>
          </p:cNvGraphicFramePr>
          <p:nvPr>
            <p:extLst/>
          </p:nvPr>
        </p:nvGraphicFramePr>
        <p:xfrm>
          <a:off x="5762439" y="2152396"/>
          <a:ext cx="3273425" cy="481013"/>
        </p:xfrm>
        <a:graphic>
          <a:graphicData uri="http://schemas.openxmlformats.org/presentationml/2006/ole">
            <mc:AlternateContent xmlns:mc="http://schemas.openxmlformats.org/markup-compatibility/2006">
              <mc:Choice xmlns:v="urn:schemas-microsoft-com:vml" Requires="v">
                <p:oleObj spid="_x0000_s2135" name="Equation" r:id="rId14" imgW="1638000" imgH="241200" progId="Equation.DSMT4">
                  <p:embed/>
                </p:oleObj>
              </mc:Choice>
              <mc:Fallback>
                <p:oleObj name="Equation" r:id="rId14" imgW="1638000" imgH="241200" progId="Equation.DSMT4">
                  <p:embed/>
                  <p:pic>
                    <p:nvPicPr>
                      <p:cNvPr id="0" name=""/>
                      <p:cNvPicPr>
                        <a:picLocks noChangeAspect="1" noChangeArrowheads="1"/>
                      </p:cNvPicPr>
                      <p:nvPr/>
                    </p:nvPicPr>
                    <p:blipFill>
                      <a:blip r:embed="rId15"/>
                      <a:srcRect/>
                      <a:stretch>
                        <a:fillRect/>
                      </a:stretch>
                    </p:blipFill>
                    <p:spPr bwMode="auto">
                      <a:xfrm>
                        <a:off x="5762439" y="2152396"/>
                        <a:ext cx="3273425"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16"/>
          <p:cNvGraphicFramePr>
            <a:graphicFrameLocks noChangeAspect="1"/>
          </p:cNvGraphicFramePr>
          <p:nvPr>
            <p:extLst/>
          </p:nvPr>
        </p:nvGraphicFramePr>
        <p:xfrm>
          <a:off x="1182971" y="1272194"/>
          <a:ext cx="558800" cy="404812"/>
        </p:xfrm>
        <a:graphic>
          <a:graphicData uri="http://schemas.openxmlformats.org/presentationml/2006/ole">
            <mc:AlternateContent xmlns:mc="http://schemas.openxmlformats.org/markup-compatibility/2006">
              <mc:Choice xmlns:v="urn:schemas-microsoft-com:vml" Requires="v">
                <p:oleObj spid="_x0000_s2136" name="Equation" r:id="rId16" imgW="279360" imgH="203040" progId="Equation.DSMT4">
                  <p:embed/>
                </p:oleObj>
              </mc:Choice>
              <mc:Fallback>
                <p:oleObj name="Equation" r:id="rId16" imgW="279360" imgH="203040" progId="Equation.DSMT4">
                  <p:embed/>
                  <p:pic>
                    <p:nvPicPr>
                      <p:cNvPr id="0" name=""/>
                      <p:cNvPicPr>
                        <a:picLocks noChangeAspect="1" noChangeArrowheads="1"/>
                      </p:cNvPicPr>
                      <p:nvPr/>
                    </p:nvPicPr>
                    <p:blipFill>
                      <a:blip r:embed="rId17"/>
                      <a:srcRect/>
                      <a:stretch>
                        <a:fillRect/>
                      </a:stretch>
                    </p:blipFill>
                    <p:spPr bwMode="auto">
                      <a:xfrm>
                        <a:off x="1182971" y="1272194"/>
                        <a:ext cx="558800"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Rettangolo 66"/>
          <p:cNvSpPr/>
          <p:nvPr/>
        </p:nvSpPr>
        <p:spPr>
          <a:xfrm>
            <a:off x="4860032" y="4755381"/>
            <a:ext cx="4801304" cy="461665"/>
          </a:xfrm>
          <a:prstGeom prst="rect">
            <a:avLst/>
          </a:prstGeom>
        </p:spPr>
        <p:txBody>
          <a:bodyPr wrap="square">
            <a:spAutoFit/>
          </a:bodyPr>
          <a:lstStyle/>
          <a:p>
            <a:r>
              <a:rPr lang="it-IT" sz="2400" dirty="0" smtClean="0">
                <a:solidFill>
                  <a:srgbClr val="0070C0"/>
                </a:solidFill>
              </a:rPr>
              <a:t>Control </a:t>
            </a:r>
            <a:r>
              <a:rPr lang="it-IT" sz="2400" dirty="0" err="1" smtClean="0">
                <a:solidFill>
                  <a:srgbClr val="0070C0"/>
                </a:solidFill>
              </a:rPr>
              <a:t>at</a:t>
            </a:r>
            <a:r>
              <a:rPr lang="it-IT" sz="2400" dirty="0" smtClean="0">
                <a:solidFill>
                  <a:srgbClr val="0070C0"/>
                </a:solidFill>
              </a:rPr>
              <a:t> </a:t>
            </a:r>
            <a:r>
              <a:rPr lang="it-IT" sz="2400" dirty="0" err="1" smtClean="0">
                <a:solidFill>
                  <a:srgbClr val="0070C0"/>
                </a:solidFill>
              </a:rPr>
              <a:t>pump</a:t>
            </a:r>
            <a:r>
              <a:rPr lang="it-IT" sz="2400" dirty="0" smtClean="0">
                <a:solidFill>
                  <a:srgbClr val="0070C0"/>
                </a:solidFill>
              </a:rPr>
              <a:t> outlet </a:t>
            </a:r>
            <a:r>
              <a:rPr lang="it-IT" sz="2400" dirty="0" err="1" smtClean="0">
                <a:solidFill>
                  <a:srgbClr val="0070C0"/>
                </a:solidFill>
              </a:rPr>
              <a:t>node</a:t>
            </a:r>
            <a:r>
              <a:rPr lang="it-IT" sz="2400" b="1" dirty="0" smtClean="0">
                <a:solidFill>
                  <a:srgbClr val="0070C0"/>
                </a:solidFill>
                <a:effectLst>
                  <a:outerShdw blurRad="38100" dist="38100" dir="2700000" algn="tl">
                    <a:srgbClr val="000000">
                      <a:alpha val="43137"/>
                    </a:srgbClr>
                  </a:outerShdw>
                </a:effectLst>
              </a:rPr>
              <a:t> </a:t>
            </a:r>
          </a:p>
        </p:txBody>
      </p:sp>
      <p:graphicFrame>
        <p:nvGraphicFramePr>
          <p:cNvPr id="68" name="Oggetto 67"/>
          <p:cNvGraphicFramePr>
            <a:graphicFrameLocks noChangeAspect="1"/>
          </p:cNvGraphicFramePr>
          <p:nvPr>
            <p:extLst/>
          </p:nvPr>
        </p:nvGraphicFramePr>
        <p:xfrm>
          <a:off x="6561707" y="6388497"/>
          <a:ext cx="612775" cy="496887"/>
        </p:xfrm>
        <a:graphic>
          <a:graphicData uri="http://schemas.openxmlformats.org/presentationml/2006/ole">
            <mc:AlternateContent xmlns:mc="http://schemas.openxmlformats.org/markup-compatibility/2006">
              <mc:Choice xmlns:v="urn:schemas-microsoft-com:vml" Requires="v">
                <p:oleObj spid="_x0000_s2137" name="Equation" r:id="rId18" imgW="330120" imgH="253800" progId="Equation.DSMT4">
                  <p:embed/>
                </p:oleObj>
              </mc:Choice>
              <mc:Fallback>
                <p:oleObj name="Equation" r:id="rId18" imgW="330120" imgH="253800" progId="Equation.DSMT4">
                  <p:embed/>
                  <p:pic>
                    <p:nvPicPr>
                      <p:cNvPr id="0" name=""/>
                      <p:cNvPicPr>
                        <a:picLocks noChangeAspect="1" noChangeArrowheads="1"/>
                      </p:cNvPicPr>
                      <p:nvPr/>
                    </p:nvPicPr>
                    <p:blipFill>
                      <a:blip r:embed="rId19"/>
                      <a:srcRect/>
                      <a:stretch>
                        <a:fillRect/>
                      </a:stretch>
                    </p:blipFill>
                    <p:spPr bwMode="auto">
                      <a:xfrm>
                        <a:off x="6561707" y="6388497"/>
                        <a:ext cx="612775" cy="496887"/>
                      </a:xfrm>
                      <a:prstGeom prst="rect">
                        <a:avLst/>
                      </a:prstGeom>
                      <a:noFill/>
                    </p:spPr>
                  </p:pic>
                </p:oleObj>
              </mc:Fallback>
            </mc:AlternateContent>
          </a:graphicData>
        </a:graphic>
      </p:graphicFrame>
      <p:sp>
        <p:nvSpPr>
          <p:cNvPr id="69" name="Rettangolo 68"/>
          <p:cNvSpPr/>
          <p:nvPr/>
        </p:nvSpPr>
        <p:spPr>
          <a:xfrm>
            <a:off x="4860032" y="5959214"/>
            <a:ext cx="4801304" cy="461665"/>
          </a:xfrm>
          <a:prstGeom prst="rect">
            <a:avLst/>
          </a:prstGeom>
        </p:spPr>
        <p:txBody>
          <a:bodyPr wrap="square">
            <a:spAutoFit/>
          </a:bodyPr>
          <a:lstStyle/>
          <a:p>
            <a:r>
              <a:rPr lang="it-IT" sz="2400" dirty="0" smtClean="0">
                <a:solidFill>
                  <a:srgbClr val="0070C0"/>
                </a:solidFill>
              </a:rPr>
              <a:t>Pattern of the </a:t>
            </a:r>
            <a:r>
              <a:rPr lang="it-IT" sz="2400" dirty="0" err="1" smtClean="0">
                <a:solidFill>
                  <a:srgbClr val="0070C0"/>
                </a:solidFill>
              </a:rPr>
              <a:t>speed</a:t>
            </a:r>
            <a:r>
              <a:rPr lang="it-IT" sz="2400" dirty="0" smtClean="0">
                <a:solidFill>
                  <a:srgbClr val="0070C0"/>
                </a:solidFill>
              </a:rPr>
              <a:t> </a:t>
            </a:r>
            <a:r>
              <a:rPr lang="it-IT" sz="2400" dirty="0" err="1" smtClean="0">
                <a:solidFill>
                  <a:srgbClr val="0070C0"/>
                </a:solidFill>
              </a:rPr>
              <a:t>factor</a:t>
            </a:r>
            <a:r>
              <a:rPr lang="it-IT" sz="2400" dirty="0">
                <a:solidFill>
                  <a:srgbClr val="0070C0"/>
                </a:solidFill>
              </a:rPr>
              <a:t> </a:t>
            </a:r>
            <a:r>
              <a:rPr lang="it-IT" sz="2400" i="1" dirty="0" err="1" smtClean="0">
                <a:solidFill>
                  <a:srgbClr val="0070C0"/>
                </a:solidFill>
                <a:latin typeface="Symbol" panose="05050102010706020507" pitchFamily="18" charset="2"/>
              </a:rPr>
              <a:t>w</a:t>
            </a:r>
            <a:r>
              <a:rPr lang="it-IT" sz="2400" i="1" baseline="-25000" dirty="0" err="1" smtClean="0">
                <a:solidFill>
                  <a:srgbClr val="0070C0"/>
                </a:solidFill>
              </a:rPr>
              <a:t>p</a:t>
            </a:r>
            <a:endParaRPr lang="it-IT" sz="2400" b="1" i="1" baseline="-25000" dirty="0" smtClean="0">
              <a:solidFill>
                <a:srgbClr val="0070C0"/>
              </a:solidFill>
              <a:effectLst>
                <a:outerShdw blurRad="38100" dist="38100" dir="2700000" algn="tl">
                  <a:srgbClr val="000000">
                    <a:alpha val="43137"/>
                  </a:srgbClr>
                </a:outerShdw>
              </a:effectLst>
            </a:endParaRPr>
          </a:p>
        </p:txBody>
      </p:sp>
      <p:cxnSp>
        <p:nvCxnSpPr>
          <p:cNvPr id="6" name="Connettore 1 5"/>
          <p:cNvCxnSpPr/>
          <p:nvPr/>
        </p:nvCxnSpPr>
        <p:spPr>
          <a:xfrm flipV="1">
            <a:off x="4067944" y="5085184"/>
            <a:ext cx="792088" cy="489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1 8"/>
          <p:cNvCxnSpPr>
            <a:endCxn id="69" idx="1"/>
          </p:cNvCxnSpPr>
          <p:nvPr/>
        </p:nvCxnSpPr>
        <p:spPr>
          <a:xfrm>
            <a:off x="4074854" y="5682375"/>
            <a:ext cx="785178" cy="5076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189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108520" y="635957"/>
            <a:ext cx="6089008" cy="612775"/>
          </a:xfrm>
        </p:spPr>
        <p:txBody>
          <a:bodyPr>
            <a:noAutofit/>
          </a:bodyPr>
          <a:lstStyle/>
          <a:p>
            <a:pPr marL="0" lvl="1" indent="0" algn="ctr">
              <a:buNone/>
            </a:pPr>
            <a:r>
              <a:rPr lang="en-US" sz="2800" b="1" dirty="0" smtClean="0">
                <a:solidFill>
                  <a:srgbClr val="FF0000"/>
                </a:solidFill>
              </a:rPr>
              <a:t>Remote Real Time Control (RRTC)</a:t>
            </a:r>
          </a:p>
        </p:txBody>
      </p:sp>
      <p:grpSp>
        <p:nvGrpSpPr>
          <p:cNvPr id="16" name="Gruppo 15"/>
          <p:cNvGrpSpPr/>
          <p:nvPr/>
        </p:nvGrpSpPr>
        <p:grpSpPr>
          <a:xfrm>
            <a:off x="17756" y="1904446"/>
            <a:ext cx="5087336" cy="4935798"/>
            <a:chOff x="106098" y="1846555"/>
            <a:chExt cx="5087336" cy="4935798"/>
          </a:xfrm>
        </p:grpSpPr>
        <p:sp>
          <p:nvSpPr>
            <p:cNvPr id="15" name="Rettangolo 14"/>
            <p:cNvSpPr/>
            <p:nvPr/>
          </p:nvSpPr>
          <p:spPr>
            <a:xfrm>
              <a:off x="106098" y="1846555"/>
              <a:ext cx="5087336" cy="4935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magine 5" descr="Fig"/>
            <p:cNvPicPr/>
            <p:nvPr/>
          </p:nvPicPr>
          <p:blipFill>
            <a:blip r:embed="rId2" cstate="print"/>
            <a:srcRect/>
            <a:stretch>
              <a:fillRect/>
            </a:stretch>
          </p:blipFill>
          <p:spPr bwMode="auto">
            <a:xfrm>
              <a:off x="106098" y="2394375"/>
              <a:ext cx="5087336" cy="4387978"/>
            </a:xfrm>
            <a:prstGeom prst="rect">
              <a:avLst/>
            </a:prstGeom>
            <a:noFill/>
            <a:ln w="9525">
              <a:noFill/>
              <a:miter lim="800000"/>
              <a:headEnd/>
              <a:tailEnd/>
            </a:ln>
          </p:spPr>
        </p:pic>
      </p:grpSp>
      <p:sp>
        <p:nvSpPr>
          <p:cNvPr id="9" name="Rettangolo 8"/>
          <p:cNvSpPr/>
          <p:nvPr/>
        </p:nvSpPr>
        <p:spPr>
          <a:xfrm>
            <a:off x="4103861" y="3107181"/>
            <a:ext cx="290582" cy="2806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sellaDiTesto 10"/>
          <p:cNvSpPr txBox="1"/>
          <p:nvPr/>
        </p:nvSpPr>
        <p:spPr>
          <a:xfrm>
            <a:off x="4249152" y="2279698"/>
            <a:ext cx="682888" cy="400110"/>
          </a:xfrm>
          <a:prstGeom prst="rect">
            <a:avLst/>
          </a:prstGeom>
          <a:noFill/>
          <a:ln>
            <a:solidFill>
              <a:srgbClr val="FF0000"/>
            </a:solidFill>
          </a:ln>
        </p:spPr>
        <p:txBody>
          <a:bodyPr wrap="square" rtlCol="0">
            <a:spAutoFit/>
          </a:bodyPr>
          <a:lstStyle/>
          <a:p>
            <a:r>
              <a:rPr lang="it-IT" sz="2000" dirty="0" smtClean="0">
                <a:solidFill>
                  <a:srgbClr val="FF0000"/>
                </a:solidFill>
              </a:rPr>
              <a:t>VSP</a:t>
            </a:r>
            <a:endParaRPr lang="en-GB" sz="2000" dirty="0">
              <a:solidFill>
                <a:srgbClr val="FF0000"/>
              </a:solidFill>
            </a:endParaRPr>
          </a:p>
        </p:txBody>
      </p:sp>
      <p:cxnSp>
        <p:nvCxnSpPr>
          <p:cNvPr id="13" name="Connettore 1 12"/>
          <p:cNvCxnSpPr>
            <a:endCxn id="9" idx="0"/>
          </p:cNvCxnSpPr>
          <p:nvPr/>
        </p:nvCxnSpPr>
        <p:spPr>
          <a:xfrm flipH="1">
            <a:off x="4249152" y="2681057"/>
            <a:ext cx="309073" cy="4261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215237" y="1997384"/>
            <a:ext cx="700889" cy="400110"/>
          </a:xfrm>
          <a:prstGeom prst="rect">
            <a:avLst/>
          </a:prstGeom>
          <a:noFill/>
          <a:ln>
            <a:solidFill>
              <a:srgbClr val="00B0F0"/>
            </a:solidFill>
          </a:ln>
        </p:spPr>
        <p:txBody>
          <a:bodyPr wrap="square" rtlCol="0">
            <a:spAutoFit/>
          </a:bodyPr>
          <a:lstStyle>
            <a:defPPr>
              <a:defRPr lang="it-IT"/>
            </a:defPPr>
            <a:lvl1pPr>
              <a:defRPr sz="2000">
                <a:solidFill>
                  <a:srgbClr val="FF0000"/>
                </a:solidFill>
              </a:defRPr>
            </a:lvl1pPr>
          </a:lstStyle>
          <a:p>
            <a:r>
              <a:rPr lang="it-IT" i="1" dirty="0" err="1">
                <a:solidFill>
                  <a:srgbClr val="00B0F0"/>
                </a:solidFill>
              </a:rPr>
              <a:t>Pset</a:t>
            </a:r>
            <a:endParaRPr lang="en-GB" i="1" dirty="0">
              <a:solidFill>
                <a:srgbClr val="00B0F0"/>
              </a:solidFill>
            </a:endParaRPr>
          </a:p>
        </p:txBody>
      </p:sp>
      <p:cxnSp>
        <p:nvCxnSpPr>
          <p:cNvPr id="17" name="Connettore 1 16"/>
          <p:cNvCxnSpPr>
            <a:stCxn id="14" idx="2"/>
            <a:endCxn id="18" idx="0"/>
          </p:cNvCxnSpPr>
          <p:nvPr/>
        </p:nvCxnSpPr>
        <p:spPr>
          <a:xfrm flipH="1">
            <a:off x="246849" y="2397494"/>
            <a:ext cx="318833" cy="40903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Ovale 17"/>
          <p:cNvSpPr/>
          <p:nvPr/>
        </p:nvSpPr>
        <p:spPr>
          <a:xfrm>
            <a:off x="132628" y="2806532"/>
            <a:ext cx="228441" cy="38034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asellaDiTesto 26"/>
          <p:cNvSpPr txBox="1"/>
          <p:nvPr/>
        </p:nvSpPr>
        <p:spPr>
          <a:xfrm>
            <a:off x="5136704" y="1462419"/>
            <a:ext cx="3929739" cy="4893647"/>
          </a:xfrm>
          <a:prstGeom prst="rect">
            <a:avLst/>
          </a:prstGeom>
          <a:noFill/>
        </p:spPr>
        <p:txBody>
          <a:bodyPr wrap="square" rtlCol="0">
            <a:spAutoFit/>
          </a:bodyPr>
          <a:lstStyle/>
          <a:p>
            <a:pPr marL="342900" indent="-342900">
              <a:buFont typeface="Wingdings" panose="05000000000000000000" pitchFamily="2" charset="2"/>
              <a:buChar char="ü"/>
            </a:pPr>
            <a:r>
              <a:rPr lang="it-IT" sz="2400" dirty="0" smtClean="0">
                <a:latin typeface="Cambria" panose="02040503050406030204" pitchFamily="18" charset="0"/>
              </a:rPr>
              <a:t>Control </a:t>
            </a:r>
            <a:r>
              <a:rPr lang="it-IT" sz="2400" b="1" i="1" dirty="0" err="1">
                <a:latin typeface="Cambria" panose="02040503050406030204" pitchFamily="18" charset="0"/>
              </a:rPr>
              <a:t>P</a:t>
            </a:r>
            <a:r>
              <a:rPr lang="it-IT" sz="2400" b="1" i="1" baseline="-25000" dirty="0" err="1">
                <a:latin typeface="Cambria" panose="02040503050406030204" pitchFamily="18" charset="0"/>
              </a:rPr>
              <a:t>set</a:t>
            </a:r>
            <a:r>
              <a:rPr lang="it-IT" sz="2400" b="1" baseline="-25000" dirty="0">
                <a:latin typeface="Cambria" panose="02040503050406030204" pitchFamily="18" charset="0"/>
              </a:rPr>
              <a:t> </a:t>
            </a:r>
            <a:r>
              <a:rPr lang="it-IT" sz="2400" dirty="0" err="1" smtClean="0">
                <a:latin typeface="Cambria" panose="02040503050406030204" pitchFamily="18" charset="0"/>
              </a:rPr>
              <a:t>at</a:t>
            </a:r>
            <a:r>
              <a:rPr lang="it-IT" sz="2400" dirty="0" smtClean="0">
                <a:latin typeface="Cambria" panose="02040503050406030204" pitchFamily="18" charset="0"/>
              </a:rPr>
              <a:t> </a:t>
            </a:r>
            <a:r>
              <a:rPr lang="it-IT" sz="2400" b="1" dirty="0" smtClean="0">
                <a:latin typeface="Cambria" panose="02040503050406030204" pitchFamily="18" charset="0"/>
              </a:rPr>
              <a:t>remote </a:t>
            </a:r>
            <a:r>
              <a:rPr lang="it-IT" sz="2400" dirty="0" smtClean="0">
                <a:latin typeface="Cambria" panose="02040503050406030204" pitchFamily="18" charset="0"/>
              </a:rPr>
              <a:t>«</a:t>
            </a:r>
            <a:r>
              <a:rPr lang="it-IT" sz="2400" b="1" dirty="0" err="1" smtClean="0">
                <a:latin typeface="Cambria" panose="02040503050406030204" pitchFamily="18" charset="0"/>
              </a:rPr>
              <a:t>critical</a:t>
            </a:r>
            <a:r>
              <a:rPr lang="it-IT" sz="2400" dirty="0" smtClean="0">
                <a:latin typeface="Cambria" panose="02040503050406030204" pitchFamily="18" charset="0"/>
              </a:rPr>
              <a:t>» </a:t>
            </a:r>
            <a:r>
              <a:rPr lang="it-IT" sz="2400" b="1" dirty="0" err="1" smtClean="0">
                <a:latin typeface="Cambria" panose="02040503050406030204" pitchFamily="18" charset="0"/>
              </a:rPr>
              <a:t>node</a:t>
            </a:r>
            <a:endParaRPr lang="it-IT" sz="2400" b="1" dirty="0" smtClean="0">
              <a:latin typeface="Cambria" panose="02040503050406030204" pitchFamily="18" charset="0"/>
            </a:endParaRPr>
          </a:p>
          <a:p>
            <a:pPr marL="342900" indent="-342900">
              <a:buFont typeface="Wingdings" panose="05000000000000000000" pitchFamily="2" charset="2"/>
              <a:buChar char="ü"/>
            </a:pPr>
            <a:endParaRPr lang="it-IT" sz="2400" dirty="0">
              <a:latin typeface="Cambria" panose="02040503050406030204" pitchFamily="18" charset="0"/>
            </a:endParaRPr>
          </a:p>
          <a:p>
            <a:pPr marL="342900" indent="-342900">
              <a:buFont typeface="Wingdings" panose="05000000000000000000" pitchFamily="2" charset="2"/>
              <a:buChar char="ü"/>
            </a:pPr>
            <a:r>
              <a:rPr lang="it-IT" sz="2400" b="1" i="1" dirty="0" err="1" smtClean="0">
                <a:latin typeface="Cambria" panose="02040503050406030204" pitchFamily="18" charset="0"/>
              </a:rPr>
              <a:t>P</a:t>
            </a:r>
            <a:r>
              <a:rPr lang="it-IT" sz="2400" b="1" i="1" baseline="-25000" dirty="0" err="1" smtClean="0">
                <a:latin typeface="Cambria" panose="02040503050406030204" pitchFamily="18" charset="0"/>
              </a:rPr>
              <a:t>set</a:t>
            </a:r>
            <a:r>
              <a:rPr lang="it-IT" sz="2400" b="1" baseline="-25000" dirty="0" smtClean="0">
                <a:latin typeface="Cambria" panose="02040503050406030204" pitchFamily="18" charset="0"/>
              </a:rPr>
              <a:t> </a:t>
            </a:r>
            <a:r>
              <a:rPr lang="it-IT" sz="2400" b="1" dirty="0" err="1" smtClean="0">
                <a:latin typeface="Cambria" panose="02040503050406030204" pitchFamily="18" charset="0"/>
              </a:rPr>
              <a:t>constant</a:t>
            </a:r>
            <a:r>
              <a:rPr lang="it-IT" sz="2400" b="1" dirty="0" smtClean="0">
                <a:latin typeface="Cambria" panose="02040503050406030204" pitchFamily="18" charset="0"/>
              </a:rPr>
              <a:t> </a:t>
            </a:r>
            <a:r>
              <a:rPr lang="it-IT" sz="2400" dirty="0" smtClean="0">
                <a:latin typeface="Cambria" panose="02040503050406030204" pitchFamily="18" charset="0"/>
              </a:rPr>
              <a:t>over time:</a:t>
            </a:r>
          </a:p>
          <a:p>
            <a:pPr marL="800100" lvl="1" indent="-342900">
              <a:buFont typeface="Wingdings" panose="05000000000000000000" pitchFamily="2" charset="2"/>
              <a:buChar char="§"/>
            </a:pPr>
            <a:r>
              <a:rPr lang="it-IT" sz="2400" dirty="0" err="1" smtClean="0">
                <a:latin typeface="Cambria" panose="02040503050406030204" pitchFamily="18" charset="0"/>
              </a:rPr>
              <a:t>Elevation</a:t>
            </a:r>
            <a:endParaRPr lang="it-IT" sz="2400" dirty="0" smtClean="0">
              <a:latin typeface="Cambria" panose="02040503050406030204" pitchFamily="18" charset="0"/>
            </a:endParaRPr>
          </a:p>
          <a:p>
            <a:pPr marL="800100" lvl="1" indent="-342900">
              <a:buFont typeface="Wingdings" panose="05000000000000000000" pitchFamily="2" charset="2"/>
              <a:buChar char="§"/>
            </a:pPr>
            <a:r>
              <a:rPr lang="it-IT" sz="2400" dirty="0" smtClean="0">
                <a:latin typeface="Cambria" panose="02040503050406030204" pitchFamily="18" charset="0"/>
              </a:rPr>
              <a:t>Service </a:t>
            </a:r>
            <a:r>
              <a:rPr lang="it-IT" sz="2400" dirty="0" err="1" smtClean="0">
                <a:latin typeface="Cambria" panose="02040503050406030204" pitchFamily="18" charset="0"/>
              </a:rPr>
              <a:t>requirements</a:t>
            </a:r>
            <a:endParaRPr lang="en-GB" sz="2400" dirty="0" smtClean="0">
              <a:latin typeface="Cambria" panose="02040503050406030204" pitchFamily="18" charset="0"/>
            </a:endParaRPr>
          </a:p>
          <a:p>
            <a:endParaRPr lang="it-IT" sz="2400" dirty="0" smtClean="0">
              <a:latin typeface="Cambria" panose="02040503050406030204" pitchFamily="18" charset="0"/>
            </a:endParaRPr>
          </a:p>
          <a:p>
            <a:pPr marL="342900" lvl="1" indent="-342900">
              <a:buFont typeface="Wingdings" panose="05000000000000000000" pitchFamily="2" charset="2"/>
              <a:buChar char="ü"/>
            </a:pPr>
            <a:r>
              <a:rPr lang="it-IT" sz="2400" b="1" dirty="0" smtClean="0">
                <a:latin typeface="Cambria" panose="02040503050406030204" pitchFamily="18" charset="0"/>
              </a:rPr>
              <a:t>Real-time </a:t>
            </a:r>
            <a:r>
              <a:rPr lang="it-IT" sz="2400" b="1" dirty="0" err="1" smtClean="0">
                <a:latin typeface="Cambria" panose="02040503050406030204" pitchFamily="18" charset="0"/>
              </a:rPr>
              <a:t>modulation</a:t>
            </a:r>
            <a:r>
              <a:rPr lang="it-IT" sz="2400" b="1" dirty="0" smtClean="0">
                <a:latin typeface="Cambria" panose="02040503050406030204" pitchFamily="18" charset="0"/>
              </a:rPr>
              <a:t> of the VSP</a:t>
            </a:r>
          </a:p>
          <a:p>
            <a:pPr marL="342900" lvl="1" indent="-342900">
              <a:buFont typeface="Wingdings" panose="05000000000000000000" pitchFamily="2" charset="2"/>
              <a:buChar char="ü"/>
            </a:pPr>
            <a:endParaRPr lang="it-IT" sz="2400" b="1" dirty="0">
              <a:latin typeface="Cambria" panose="02040503050406030204" pitchFamily="18" charset="0"/>
            </a:endParaRPr>
          </a:p>
          <a:p>
            <a:pPr marL="342900" lvl="1" indent="-342900">
              <a:buFont typeface="Wingdings" panose="05000000000000000000" pitchFamily="2" charset="2"/>
              <a:buChar char="ü"/>
            </a:pPr>
            <a:r>
              <a:rPr lang="it-IT" sz="2400" dirty="0" err="1" smtClean="0">
                <a:latin typeface="Cambria" panose="02040503050406030204" pitchFamily="18" charset="0"/>
              </a:rPr>
              <a:t>Increased</a:t>
            </a:r>
            <a:r>
              <a:rPr lang="it-IT" sz="2400" dirty="0" smtClean="0">
                <a:latin typeface="Cambria" panose="02040503050406030204" pitchFamily="18" charset="0"/>
              </a:rPr>
              <a:t> </a:t>
            </a:r>
            <a:r>
              <a:rPr lang="it-IT" sz="2400" dirty="0" err="1" smtClean="0">
                <a:latin typeface="Cambria" panose="02040503050406030204" pitchFamily="18" charset="0"/>
              </a:rPr>
              <a:t>system</a:t>
            </a:r>
            <a:r>
              <a:rPr lang="it-IT" sz="2400" dirty="0" smtClean="0">
                <a:latin typeface="Cambria" panose="02040503050406030204" pitchFamily="18" charset="0"/>
              </a:rPr>
              <a:t> reliability  </a:t>
            </a:r>
          </a:p>
          <a:p>
            <a:pPr marL="0" lvl="1"/>
            <a:endParaRPr lang="it-IT" sz="2400" b="1" dirty="0">
              <a:latin typeface="Cambria" panose="02040503050406030204" pitchFamily="18" charset="0"/>
            </a:endParaRPr>
          </a:p>
        </p:txBody>
      </p:sp>
      <p:sp>
        <p:nvSpPr>
          <p:cNvPr id="19" name="Freccia a destra 18"/>
          <p:cNvSpPr/>
          <p:nvPr/>
        </p:nvSpPr>
        <p:spPr>
          <a:xfrm rot="10999236">
            <a:off x="413232" y="2999367"/>
            <a:ext cx="3644154" cy="346229"/>
          </a:xfrm>
          <a:prstGeom prst="rightArrow">
            <a:avLst/>
          </a:prstGeom>
          <a:solidFill>
            <a:srgbClr val="5B9BD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2"/>
          <p:cNvSpPr txBox="1">
            <a:spLocks noChangeArrowheads="1"/>
          </p:cNvSpPr>
          <p:nvPr/>
        </p:nvSpPr>
        <p:spPr>
          <a:xfrm>
            <a:off x="1649744" y="-172810"/>
            <a:ext cx="6284292" cy="866360"/>
          </a:xfrm>
          <a:prstGeom prst="rect">
            <a:avLst/>
          </a:prstGeom>
        </p:spPr>
        <p:txBody>
          <a:bodyPr vert="horz" lIns="0" rIns="0" bIns="0" anchor="b">
            <a:noAutofit/>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pPr>
              <a:defRPr/>
            </a:pPr>
            <a:r>
              <a:rPr lang="en-GB" dirty="0"/>
              <a:t>Variable Speed Pumps</a:t>
            </a:r>
          </a:p>
        </p:txBody>
      </p:sp>
    </p:spTree>
    <p:extLst>
      <p:ext uri="{BB962C8B-B14F-4D97-AF65-F5344CB8AC3E}">
        <p14:creationId xmlns:p14="http://schemas.microsoft.com/office/powerpoint/2010/main" val="2232303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Advacements</a:t>
            </a:r>
            <a:r>
              <a:rPr lang="it-IT" dirty="0" smtClean="0"/>
              <a:t> in WDN Analysis</a:t>
            </a:r>
            <a:br>
              <a:rPr lang="it-IT" dirty="0" smtClean="0"/>
            </a:br>
            <a:r>
              <a:rPr lang="it-IT" dirty="0" smtClean="0"/>
              <a:t>in </a:t>
            </a:r>
            <a:r>
              <a:rPr lang="it-IT" dirty="0" err="1" smtClean="0"/>
              <a:t>summary</a:t>
            </a:r>
            <a:endParaRPr lang="it-IT" dirty="0"/>
          </a:p>
        </p:txBody>
      </p:sp>
      <p:sp>
        <p:nvSpPr>
          <p:cNvPr id="3" name="Segnaposto contenuto 2"/>
          <p:cNvSpPr>
            <a:spLocks noGrp="1"/>
          </p:cNvSpPr>
          <p:nvPr>
            <p:ph idx="1"/>
          </p:nvPr>
        </p:nvSpPr>
        <p:spPr>
          <a:xfrm>
            <a:off x="467544" y="1412776"/>
            <a:ext cx="8229600" cy="5256584"/>
          </a:xfrm>
        </p:spPr>
        <p:txBody>
          <a:bodyPr>
            <a:normAutofit/>
          </a:bodyPr>
          <a:lstStyle/>
          <a:p>
            <a:r>
              <a:rPr lang="en-US" dirty="0" smtClean="0"/>
              <a:t>Hydraulic analysis</a:t>
            </a:r>
          </a:p>
          <a:p>
            <a:pPr lvl="1"/>
            <a:r>
              <a:rPr lang="en-US" dirty="0" smtClean="0"/>
              <a:t>Pressure-dependent customers’ water demands</a:t>
            </a:r>
          </a:p>
          <a:p>
            <a:pPr lvl="1"/>
            <a:r>
              <a:rPr lang="en-US" dirty="0" smtClean="0"/>
              <a:t>Background leakages</a:t>
            </a:r>
          </a:p>
          <a:p>
            <a:pPr lvl="1"/>
            <a:r>
              <a:rPr lang="en-US" dirty="0" smtClean="0"/>
              <a:t>Private local water storages</a:t>
            </a:r>
          </a:p>
          <a:p>
            <a:pPr lvl="1"/>
            <a:r>
              <a:rPr lang="en-US" dirty="0" smtClean="0"/>
              <a:t>Remote control of pressure reduction valves</a:t>
            </a:r>
          </a:p>
          <a:p>
            <a:pPr lvl="1"/>
            <a:r>
              <a:rPr lang="en-US" dirty="0" smtClean="0"/>
              <a:t>Remote control of variable speed pumps</a:t>
            </a:r>
          </a:p>
          <a:p>
            <a:pPr lvl="1"/>
            <a:r>
              <a:rPr lang="en-US" dirty="0" smtClean="0"/>
              <a:t>Multi-floor buildings</a:t>
            </a:r>
          </a:p>
          <a:p>
            <a:pPr lvl="1"/>
            <a:r>
              <a:rPr lang="en-US" dirty="0" smtClean="0"/>
              <a:t>Variable topology</a:t>
            </a:r>
          </a:p>
          <a:p>
            <a:r>
              <a:rPr lang="en-US" dirty="0" smtClean="0"/>
              <a:t>Topological analysis</a:t>
            </a:r>
          </a:p>
          <a:p>
            <a:pPr lvl="1"/>
            <a:r>
              <a:rPr lang="en-US" dirty="0" smtClean="0"/>
              <a:t>Isolation valve system</a:t>
            </a:r>
          </a:p>
          <a:p>
            <a:pPr lvl="1"/>
            <a:r>
              <a:rPr lang="en-US" dirty="0" smtClean="0"/>
              <a:t>Network segments</a:t>
            </a:r>
            <a:endParaRPr lang="en-US" dirty="0"/>
          </a:p>
        </p:txBody>
      </p:sp>
    </p:spTree>
    <p:extLst>
      <p:ext uri="{BB962C8B-B14F-4D97-AF65-F5344CB8AC3E}">
        <p14:creationId xmlns:p14="http://schemas.microsoft.com/office/powerpoint/2010/main" val="4219779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iustolisi\Desktop\WDNtool_excel\All WDNetXL version 1 to 1.3\Icons\LOGO_2_HD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74" t="-2442" r="-4853" b="-12371"/>
          <a:stretch/>
        </p:blipFill>
        <p:spPr bwMode="auto">
          <a:xfrm>
            <a:off x="3425044" y="3212976"/>
            <a:ext cx="2376264" cy="3384376"/>
          </a:xfrm>
          <a:prstGeom prst="rect">
            <a:avLst/>
          </a:prstGeom>
          <a:solidFill>
            <a:schemeClr val="bg1"/>
          </a:solidFill>
          <a:extLst/>
        </p:spPr>
      </p:pic>
      <p:sp>
        <p:nvSpPr>
          <p:cNvPr id="5" name="Titolo 1"/>
          <p:cNvSpPr txBox="1">
            <a:spLocks/>
          </p:cNvSpPr>
          <p:nvPr/>
        </p:nvSpPr>
        <p:spPr>
          <a:xfrm>
            <a:off x="539552" y="2060848"/>
            <a:ext cx="8147248" cy="149052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3000" b="1" cap="all" dirty="0" smtClean="0">
                <a:solidFill>
                  <a:srgbClr val="FF0000"/>
                </a:solidFill>
                <a:effectLst>
                  <a:outerShdw blurRad="38100" dist="38100" dir="2700000" algn="tl">
                    <a:srgbClr val="000000">
                      <a:alpha val="43137"/>
                    </a:srgbClr>
                  </a:outerShdw>
                </a:effectLst>
                <a:ea typeface="+mj-ea"/>
                <a:cs typeface="Angsana New" pitchFamily="18" charset="-34"/>
              </a:rPr>
              <a:t>WHY and WHERE </a:t>
            </a:r>
          </a:p>
          <a:p>
            <a:pPr marL="0" marR="0" lvl="0" indent="0" algn="ctr" defTabSz="914400" rtl="0" eaLnBrk="1" fontAlgn="auto" latinLnBrk="0" hangingPunct="1">
              <a:lnSpc>
                <a:spcPct val="100000"/>
              </a:lnSpc>
              <a:spcBef>
                <a:spcPct val="0"/>
              </a:spcBef>
              <a:spcAft>
                <a:spcPts val="0"/>
              </a:spcAft>
              <a:buClrTx/>
              <a:buSzTx/>
              <a:buFontTx/>
              <a:buNone/>
              <a:tabLst/>
              <a:defRPr/>
            </a:pPr>
            <a:r>
              <a:rPr lang="it-IT" sz="3000" b="1" cap="all" dirty="0" smtClean="0">
                <a:solidFill>
                  <a:srgbClr val="FF0000"/>
                </a:solidFill>
                <a:effectLst>
                  <a:outerShdw blurRad="38100" dist="38100" dir="2700000" algn="tl">
                    <a:srgbClr val="000000">
                      <a:alpha val="43137"/>
                    </a:srgbClr>
                  </a:outerShdw>
                </a:effectLst>
                <a:ea typeface="+mj-ea"/>
                <a:cs typeface="Angsana New" pitchFamily="18" charset="-34"/>
              </a:rPr>
              <a:t>ENHANCED HYDRAULIC MODELLING</a:t>
            </a:r>
            <a:endParaRPr kumimoji="0" lang="it-IT"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ea typeface="+mj-ea"/>
              <a:cs typeface="Angsana New" pitchFamily="18" charset="-34"/>
            </a:endParaRPr>
          </a:p>
        </p:txBody>
      </p:sp>
      <p:pic>
        <p:nvPicPr>
          <p:cNvPr id="11" name="Immagine 10" descr="Logo IDEA_New.jpg"/>
          <p:cNvPicPr/>
          <p:nvPr/>
        </p:nvPicPr>
        <p:blipFill>
          <a:blip r:embed="rId3" cstate="print"/>
          <a:stretch>
            <a:fillRect/>
          </a:stretch>
        </p:blipFill>
        <p:spPr>
          <a:xfrm>
            <a:off x="3245024" y="80628"/>
            <a:ext cx="2736304" cy="1317786"/>
          </a:xfrm>
          <a:prstGeom prst="rect">
            <a:avLst/>
          </a:prstGeom>
          <a:ln>
            <a:no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37362170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a:spLocks noGrp="1"/>
          </p:cNvSpPr>
          <p:nvPr>
            <p:ph type="title"/>
          </p:nvPr>
        </p:nvSpPr>
        <p:spPr>
          <a:xfrm>
            <a:off x="899592" y="0"/>
            <a:ext cx="7427168" cy="1080120"/>
          </a:xfrm>
        </p:spPr>
        <p:txBody>
          <a:bodyPr>
            <a:noAutofit/>
          </a:bodyPr>
          <a:lstStyle/>
          <a:p>
            <a:r>
              <a:rPr lang="en-US" dirty="0" err="1" smtClean="0"/>
              <a:t>WDNetXL</a:t>
            </a:r>
            <a:r>
              <a:rPr lang="en-US" dirty="0" smtClean="0"/>
              <a:t/>
            </a:r>
            <a:br>
              <a:rPr lang="en-US" dirty="0" smtClean="0"/>
            </a:br>
            <a:r>
              <a:rPr lang="en-US" dirty="0" smtClean="0"/>
              <a:t>Remote assistance</a:t>
            </a:r>
            <a:endParaRPr lang="en-US" dirty="0"/>
          </a:p>
        </p:txBody>
      </p:sp>
      <p:sp>
        <p:nvSpPr>
          <p:cNvPr id="9" name="Titolo 1"/>
          <p:cNvSpPr txBox="1">
            <a:spLocks/>
          </p:cNvSpPr>
          <p:nvPr/>
        </p:nvSpPr>
        <p:spPr>
          <a:xfrm>
            <a:off x="1907704" y="1073105"/>
            <a:ext cx="5626968" cy="504056"/>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mbria" pitchFamily="18" charset="0"/>
                <a:ea typeface="+mj-ea"/>
                <a:cs typeface="+mj-cs"/>
              </a:rPr>
              <a:t>www.idea-rt.com</a:t>
            </a:r>
            <a:endParaRPr kumimoji="0" lang="it-IT"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itchFamily="18" charset="0"/>
              <a:ea typeface="+mj-ea"/>
              <a:cs typeface="+mj-cs"/>
            </a:endParaRPr>
          </a:p>
        </p:txBody>
      </p:sp>
      <p:pic>
        <p:nvPicPr>
          <p:cNvPr id="2" name="Immagine 1"/>
          <p:cNvPicPr>
            <a:picLocks noChangeAspect="1"/>
          </p:cNvPicPr>
          <p:nvPr/>
        </p:nvPicPr>
        <p:blipFill>
          <a:blip r:embed="rId2"/>
          <a:stretch>
            <a:fillRect/>
          </a:stretch>
        </p:blipFill>
        <p:spPr>
          <a:xfrm>
            <a:off x="2134108" y="1597974"/>
            <a:ext cx="5174159" cy="5113995"/>
          </a:xfrm>
          <a:prstGeom prst="rect">
            <a:avLst/>
          </a:prstGeom>
        </p:spPr>
      </p:pic>
    </p:spTree>
    <p:extLst>
      <p:ext uri="{BB962C8B-B14F-4D97-AF65-F5344CB8AC3E}">
        <p14:creationId xmlns:p14="http://schemas.microsoft.com/office/powerpoint/2010/main" val="37930764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iustolisi\Desktop\WDNtool_excel\All WDNetXL version 1 to 1.3\Icons\LOGO_2_HD1.png"/>
          <p:cNvPicPr>
            <a:picLocks noChangeAspect="1" noChangeArrowheads="1"/>
          </p:cNvPicPr>
          <p:nvPr/>
        </p:nvPicPr>
        <p:blipFill>
          <a:blip r:embed="rId2" cstate="print">
            <a:extLst>
              <a:ext uri="{28A0092B-C50C-407E-A947-70E740481C1C}">
                <a14:useLocalDpi xmlns:a14="http://schemas.microsoft.com/office/drawing/2010/main" val="0"/>
              </a:ext>
            </a:extLst>
          </a:blip>
          <a:srcRect l="-7945" r="-11861"/>
          <a:stretch>
            <a:fillRect/>
          </a:stretch>
        </p:blipFill>
        <p:spPr bwMode="auto">
          <a:xfrm>
            <a:off x="683568" y="1484784"/>
            <a:ext cx="2664296" cy="3072438"/>
          </a:xfrm>
          <a:prstGeom prst="rect">
            <a:avLst/>
          </a:prstGeom>
          <a:solidFill>
            <a:schemeClr val="bg1"/>
          </a:solidFill>
          <a:extLst/>
        </p:spPr>
      </p:pic>
      <p:pic>
        <p:nvPicPr>
          <p:cNvPr id="6" name="Immagine 5" descr="LogoIDEA_def.jpg"/>
          <p:cNvPicPr>
            <a:picLocks noChangeAspect="1"/>
          </p:cNvPicPr>
          <p:nvPr/>
        </p:nvPicPr>
        <p:blipFill>
          <a:blip r:embed="rId3" cstate="print"/>
          <a:stretch>
            <a:fillRect/>
          </a:stretch>
        </p:blipFill>
        <p:spPr>
          <a:xfrm>
            <a:off x="3851920" y="3717032"/>
            <a:ext cx="3437085" cy="2469364"/>
          </a:xfrm>
          <a:prstGeom prst="rect">
            <a:avLst/>
          </a:prstGeom>
          <a:ln>
            <a:noFill/>
          </a:ln>
          <a:effectLst>
            <a:outerShdw blurRad="292100" dist="139700" dir="2700000" algn="tl" rotWithShape="0">
              <a:srgbClr val="333333">
                <a:alpha val="65000"/>
              </a:srgbClr>
            </a:outerShdw>
          </a:effectLst>
        </p:spPr>
      </p:pic>
      <p:sp>
        <p:nvSpPr>
          <p:cNvPr id="7" name="Titolo 1"/>
          <p:cNvSpPr txBox="1">
            <a:spLocks/>
          </p:cNvSpPr>
          <p:nvPr/>
        </p:nvSpPr>
        <p:spPr>
          <a:xfrm>
            <a:off x="3176450" y="5958512"/>
            <a:ext cx="4932040" cy="576064"/>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4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mbria" pitchFamily="18" charset="0"/>
                <a:ea typeface="+mj-ea"/>
                <a:cs typeface="+mj-cs"/>
              </a:rPr>
              <a:t>www.idea-rt.com</a:t>
            </a:r>
            <a:endParaRPr kumimoji="0" lang="it-IT" sz="2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Cambria" pitchFamily="18" charset="0"/>
              <a:ea typeface="+mj-ea"/>
              <a:cs typeface="+mj-cs"/>
            </a:endParaRPr>
          </a:p>
        </p:txBody>
      </p:sp>
      <p:sp>
        <p:nvSpPr>
          <p:cNvPr id="9" name="Titolo 1"/>
          <p:cNvSpPr txBox="1">
            <a:spLocks/>
          </p:cNvSpPr>
          <p:nvPr/>
        </p:nvSpPr>
        <p:spPr>
          <a:xfrm>
            <a:off x="1403648" y="593304"/>
            <a:ext cx="6408712" cy="603448"/>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0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mbria" pitchFamily="18" charset="0"/>
                <a:ea typeface="+mj-ea"/>
                <a:cs typeface="+mj-cs"/>
              </a:rPr>
              <a:t>THANK YOU</a:t>
            </a:r>
            <a:endParaRPr kumimoji="0" lang="it-IT" sz="40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Cambria" pitchFamily="18" charset="0"/>
              <a:ea typeface="+mj-ea"/>
              <a:cs typeface="+mj-cs"/>
            </a:endParaRPr>
          </a:p>
        </p:txBody>
      </p:sp>
      <p:pic>
        <p:nvPicPr>
          <p:cNvPr id="8" name="Immagine 7" descr="POLIBA.png"/>
          <p:cNvPicPr/>
          <p:nvPr/>
        </p:nvPicPr>
        <p:blipFill>
          <a:blip r:embed="rId4" cstate="print"/>
          <a:stretch>
            <a:fillRect/>
          </a:stretch>
        </p:blipFill>
        <p:spPr>
          <a:xfrm>
            <a:off x="6156176" y="1239018"/>
            <a:ext cx="2304256" cy="21179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e 29"/>
          <p:cNvSpPr/>
          <p:nvPr/>
        </p:nvSpPr>
        <p:spPr>
          <a:xfrm>
            <a:off x="755577" y="1196752"/>
            <a:ext cx="7464022" cy="53532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p:cNvSpPr txBox="1"/>
          <p:nvPr/>
        </p:nvSpPr>
        <p:spPr>
          <a:xfrm>
            <a:off x="3779912" y="2276872"/>
            <a:ext cx="1440160" cy="369332"/>
          </a:xfrm>
          <a:prstGeom prst="rect">
            <a:avLst/>
          </a:prstGeom>
          <a:noFill/>
        </p:spPr>
        <p:txBody>
          <a:bodyPr wrap="square" rtlCol="0">
            <a:spAutoFit/>
          </a:bodyPr>
          <a:lstStyle/>
          <a:p>
            <a:pPr algn="ctr"/>
            <a:r>
              <a:rPr lang="it-IT" b="1" dirty="0" smtClean="0">
                <a:solidFill>
                  <a:srgbClr val="C00000"/>
                </a:solidFill>
                <a:effectLst>
                  <a:outerShdw blurRad="38100" dist="38100" dir="2700000" algn="tl">
                    <a:srgbClr val="000000">
                      <a:alpha val="43137"/>
                    </a:srgbClr>
                  </a:outerShdw>
                </a:effectLst>
              </a:rPr>
              <a:t>ANALYSIS</a:t>
            </a:r>
            <a:endParaRPr lang="it-IT" b="1" dirty="0">
              <a:solidFill>
                <a:srgbClr val="C00000"/>
              </a:solidFill>
              <a:effectLst>
                <a:outerShdw blurRad="38100" dist="38100" dir="2700000" algn="tl">
                  <a:srgbClr val="000000">
                    <a:alpha val="43137"/>
                  </a:srgbClr>
                </a:outerShdw>
              </a:effectLst>
            </a:endParaRPr>
          </a:p>
        </p:txBody>
      </p:sp>
      <p:sp>
        <p:nvSpPr>
          <p:cNvPr id="24" name="CasellaDiTesto 23"/>
          <p:cNvSpPr txBox="1"/>
          <p:nvPr/>
        </p:nvSpPr>
        <p:spPr>
          <a:xfrm>
            <a:off x="1613333" y="3144076"/>
            <a:ext cx="1440160" cy="369332"/>
          </a:xfrm>
          <a:prstGeom prst="rect">
            <a:avLst/>
          </a:prstGeom>
          <a:noFill/>
        </p:spPr>
        <p:txBody>
          <a:bodyPr wrap="square" rtlCol="0">
            <a:spAutoFit/>
          </a:bodyPr>
          <a:lstStyle/>
          <a:p>
            <a:pPr algn="ctr"/>
            <a:r>
              <a:rPr lang="it-IT" b="1" dirty="0">
                <a:solidFill>
                  <a:srgbClr val="C00000"/>
                </a:solidFill>
                <a:effectLst>
                  <a:outerShdw blurRad="38100" dist="38100" dir="2700000" algn="tl">
                    <a:srgbClr val="000000">
                      <a:alpha val="43137"/>
                    </a:srgbClr>
                  </a:outerShdw>
                </a:effectLst>
              </a:rPr>
              <a:t>PLANNING</a:t>
            </a:r>
          </a:p>
        </p:txBody>
      </p:sp>
      <p:sp>
        <p:nvSpPr>
          <p:cNvPr id="25" name="CasellaDiTesto 24"/>
          <p:cNvSpPr txBox="1"/>
          <p:nvPr/>
        </p:nvSpPr>
        <p:spPr>
          <a:xfrm>
            <a:off x="1284226" y="4812109"/>
            <a:ext cx="1944216" cy="369332"/>
          </a:xfrm>
          <a:prstGeom prst="rect">
            <a:avLst/>
          </a:prstGeom>
          <a:noFill/>
        </p:spPr>
        <p:txBody>
          <a:bodyPr wrap="square" rtlCol="0">
            <a:spAutoFit/>
          </a:bodyPr>
          <a:lstStyle/>
          <a:p>
            <a:pPr algn="ctr"/>
            <a:r>
              <a:rPr lang="it-IT" b="1" dirty="0">
                <a:solidFill>
                  <a:srgbClr val="C00000"/>
                </a:solidFill>
                <a:effectLst>
                  <a:outerShdw blurRad="38100" dist="38100" dir="2700000" algn="tl">
                    <a:srgbClr val="000000">
                      <a:alpha val="43137"/>
                    </a:srgbClr>
                  </a:outerShdw>
                </a:effectLst>
              </a:rPr>
              <a:t>MANAGEMENT</a:t>
            </a:r>
          </a:p>
        </p:txBody>
      </p:sp>
      <p:sp>
        <p:nvSpPr>
          <p:cNvPr id="26" name="CasellaDiTesto 25"/>
          <p:cNvSpPr txBox="1"/>
          <p:nvPr/>
        </p:nvSpPr>
        <p:spPr>
          <a:xfrm>
            <a:off x="5959971" y="4994383"/>
            <a:ext cx="1440160" cy="646331"/>
          </a:xfrm>
          <a:prstGeom prst="rect">
            <a:avLst/>
          </a:prstGeom>
          <a:noFill/>
        </p:spPr>
        <p:txBody>
          <a:bodyPr wrap="square" rtlCol="0">
            <a:spAutoFit/>
          </a:bodyPr>
          <a:lstStyle/>
          <a:p>
            <a:pPr algn="ctr"/>
            <a:r>
              <a:rPr lang="it-IT" b="1" dirty="0">
                <a:solidFill>
                  <a:srgbClr val="C00000"/>
                </a:solidFill>
                <a:effectLst>
                  <a:outerShdw blurRad="38100" dist="38100" dir="2700000" algn="tl">
                    <a:srgbClr val="000000">
                      <a:alpha val="43137"/>
                    </a:srgbClr>
                  </a:outerShdw>
                </a:effectLst>
              </a:rPr>
              <a:t>WATER</a:t>
            </a:r>
            <a:r>
              <a:rPr lang="it-IT" b="1" dirty="0" smtClean="0">
                <a:solidFill>
                  <a:srgbClr val="C00000"/>
                </a:solidFill>
                <a:effectLst>
                  <a:outerShdw blurRad="38100" dist="38100" dir="2700000" algn="tl">
                    <a:srgbClr val="000000">
                      <a:alpha val="43137"/>
                    </a:srgbClr>
                  </a:outerShdw>
                </a:effectLst>
              </a:rPr>
              <a:t> </a:t>
            </a:r>
            <a:r>
              <a:rPr lang="it-IT" b="1" dirty="0" err="1">
                <a:solidFill>
                  <a:srgbClr val="C00000"/>
                </a:solidFill>
                <a:effectLst>
                  <a:outerShdw blurRad="38100" dist="38100" dir="2700000" algn="tl">
                    <a:srgbClr val="000000">
                      <a:alpha val="43137"/>
                    </a:srgbClr>
                  </a:outerShdw>
                </a:effectLst>
              </a:rPr>
              <a:t>QUALITY</a:t>
            </a:r>
            <a:endParaRPr lang="it-IT" b="1" dirty="0">
              <a:solidFill>
                <a:srgbClr val="C00000"/>
              </a:solidFill>
              <a:effectLst>
                <a:outerShdw blurRad="38100" dist="38100" dir="2700000" algn="tl">
                  <a:srgbClr val="000000">
                    <a:alpha val="43137"/>
                  </a:srgbClr>
                </a:outerShdw>
              </a:effectLst>
            </a:endParaRPr>
          </a:p>
        </p:txBody>
      </p:sp>
      <p:sp>
        <p:nvSpPr>
          <p:cNvPr id="27" name="CasellaDiTesto 26"/>
          <p:cNvSpPr txBox="1"/>
          <p:nvPr/>
        </p:nvSpPr>
        <p:spPr>
          <a:xfrm>
            <a:off x="5813767" y="3054303"/>
            <a:ext cx="1440160" cy="646331"/>
          </a:xfrm>
          <a:prstGeom prst="rect">
            <a:avLst/>
          </a:prstGeom>
          <a:noFill/>
        </p:spPr>
        <p:txBody>
          <a:bodyPr wrap="square" rtlCol="0">
            <a:spAutoFit/>
          </a:bodyPr>
          <a:lstStyle>
            <a:defPPr>
              <a:defRPr lang="it-IT"/>
            </a:defPPr>
            <a:lvl1pPr algn="ctr">
              <a:defRPr b="1">
                <a:solidFill>
                  <a:schemeClr val="bg1"/>
                </a:solidFill>
              </a:defRPr>
            </a:lvl1pPr>
          </a:lstStyle>
          <a:p>
            <a:r>
              <a:rPr lang="it-IT" dirty="0" err="1">
                <a:solidFill>
                  <a:srgbClr val="C00000"/>
                </a:solidFill>
                <a:effectLst>
                  <a:outerShdw blurRad="38100" dist="38100" dir="2700000" algn="tl">
                    <a:srgbClr val="000000">
                      <a:alpha val="43137"/>
                    </a:srgbClr>
                  </a:outerShdw>
                </a:effectLst>
              </a:rPr>
              <a:t>LEAKAGE</a:t>
            </a:r>
            <a:r>
              <a:rPr lang="it-IT" dirty="0">
                <a:solidFill>
                  <a:srgbClr val="C00000"/>
                </a:solidFill>
                <a:effectLst>
                  <a:outerShdw blurRad="38100" dist="38100" dir="2700000" algn="tl">
                    <a:srgbClr val="000000">
                      <a:alpha val="43137"/>
                    </a:srgbClr>
                  </a:outerShdw>
                </a:effectLst>
              </a:rPr>
              <a:t> CONTROL</a:t>
            </a:r>
          </a:p>
        </p:txBody>
      </p:sp>
      <p:sp>
        <p:nvSpPr>
          <p:cNvPr id="28" name="CasellaDiTesto 27"/>
          <p:cNvSpPr txBox="1"/>
          <p:nvPr/>
        </p:nvSpPr>
        <p:spPr>
          <a:xfrm>
            <a:off x="3839438" y="5909741"/>
            <a:ext cx="1440160" cy="646331"/>
          </a:xfrm>
          <a:prstGeom prst="rect">
            <a:avLst/>
          </a:prstGeom>
          <a:noFill/>
        </p:spPr>
        <p:txBody>
          <a:bodyPr wrap="square" rtlCol="0">
            <a:spAutoFit/>
          </a:bodyPr>
          <a:lstStyle/>
          <a:p>
            <a:pPr algn="ctr"/>
            <a:r>
              <a:rPr lang="it-IT" b="1" dirty="0">
                <a:solidFill>
                  <a:srgbClr val="C00000"/>
                </a:solidFill>
                <a:effectLst>
                  <a:outerShdw blurRad="38100" dist="38100" dir="2700000" algn="tl">
                    <a:srgbClr val="000000">
                      <a:alpha val="43137"/>
                    </a:srgbClr>
                  </a:outerShdw>
                </a:effectLst>
              </a:rPr>
              <a:t>PRESSURE</a:t>
            </a:r>
            <a:r>
              <a:rPr lang="it-IT" b="1" dirty="0" smtClean="0">
                <a:solidFill>
                  <a:srgbClr val="C00000"/>
                </a:solidFill>
                <a:effectLst>
                  <a:outerShdw blurRad="38100" dist="38100" dir="2700000" algn="tl">
                    <a:srgbClr val="000000">
                      <a:alpha val="43137"/>
                    </a:srgbClr>
                  </a:outerShdw>
                </a:effectLst>
              </a:rPr>
              <a:t> </a:t>
            </a:r>
            <a:r>
              <a:rPr lang="it-IT" b="1" dirty="0">
                <a:solidFill>
                  <a:srgbClr val="C00000"/>
                </a:solidFill>
                <a:effectLst>
                  <a:outerShdw blurRad="38100" dist="38100" dir="2700000" algn="tl">
                    <a:srgbClr val="000000">
                      <a:alpha val="43137"/>
                    </a:srgbClr>
                  </a:outerShdw>
                </a:effectLst>
              </a:rPr>
              <a:t>CONTROL</a:t>
            </a:r>
          </a:p>
        </p:txBody>
      </p:sp>
      <p:sp>
        <p:nvSpPr>
          <p:cNvPr id="29" name="Titolo 1"/>
          <p:cNvSpPr txBox="1">
            <a:spLocks/>
          </p:cNvSpPr>
          <p:nvPr/>
        </p:nvSpPr>
        <p:spPr>
          <a:xfrm>
            <a:off x="1021406" y="200063"/>
            <a:ext cx="6932364" cy="479098"/>
          </a:xfrm>
          <a:prstGeom prst="rect">
            <a:avLst/>
          </a:prstGeom>
        </p:spPr>
        <p:txBody>
          <a:bodyPr vert="horz" lIns="0" rIns="0" bIns="0" anchor="b">
            <a:normAutofit fontScale="90000" lnSpcReduction="100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smtClean="0">
                <a:solidFill>
                  <a:srgbClr val="00B0F0"/>
                </a:solidFill>
              </a:rPr>
              <a:t>WDNetXL framework</a:t>
            </a:r>
            <a:endParaRPr lang="it-IT" dirty="0">
              <a:solidFill>
                <a:srgbClr val="00B0F0"/>
              </a:solidFill>
            </a:endParaRPr>
          </a:p>
        </p:txBody>
      </p:sp>
      <p:pic>
        <p:nvPicPr>
          <p:cNvPr id="17" name="Immagine 16"/>
          <p:cNvPicPr>
            <a:picLocks noChangeAspect="1"/>
          </p:cNvPicPr>
          <p:nvPr/>
        </p:nvPicPr>
        <p:blipFill rotWithShape="1">
          <a:blip r:embed="rId2"/>
          <a:srcRect l="390" t="2762" r="23740" b="26825"/>
          <a:stretch/>
        </p:blipFill>
        <p:spPr>
          <a:xfrm>
            <a:off x="3524040" y="1338091"/>
            <a:ext cx="1876634" cy="885603"/>
          </a:xfrm>
          <a:prstGeom prst="rect">
            <a:avLst/>
          </a:prstGeom>
          <a:ln>
            <a:noFill/>
          </a:ln>
          <a:effectLst>
            <a:outerShdw blurRad="292100" dist="139700" dir="2700000" algn="tl" rotWithShape="0">
              <a:srgbClr val="333333">
                <a:alpha val="65000"/>
              </a:srgbClr>
            </a:outerShdw>
          </a:effectLst>
        </p:spPr>
      </p:pic>
      <p:pic>
        <p:nvPicPr>
          <p:cNvPr id="18" name="Immagine 17"/>
          <p:cNvPicPr>
            <a:picLocks noChangeAspect="1"/>
          </p:cNvPicPr>
          <p:nvPr/>
        </p:nvPicPr>
        <p:blipFill rotWithShape="1">
          <a:blip r:embed="rId3"/>
          <a:srcRect r="23566" b="22894"/>
          <a:stretch/>
        </p:blipFill>
        <p:spPr>
          <a:xfrm>
            <a:off x="1568002" y="2184230"/>
            <a:ext cx="1709613" cy="983982"/>
          </a:xfrm>
          <a:prstGeom prst="rect">
            <a:avLst/>
          </a:prstGeom>
          <a:ln>
            <a:noFill/>
          </a:ln>
          <a:effectLst>
            <a:outerShdw blurRad="292100" dist="139700" dir="2700000" algn="tl" rotWithShape="0">
              <a:srgbClr val="333333">
                <a:alpha val="65000"/>
              </a:srgbClr>
            </a:outerShdw>
          </a:effectLst>
        </p:spPr>
      </p:pic>
      <p:pic>
        <p:nvPicPr>
          <p:cNvPr id="19" name="Immagine 18"/>
          <p:cNvPicPr>
            <a:picLocks noChangeAspect="1"/>
          </p:cNvPicPr>
          <p:nvPr/>
        </p:nvPicPr>
        <p:blipFill rotWithShape="1">
          <a:blip r:embed="rId4"/>
          <a:srcRect t="10909" r="18403" b="23636"/>
          <a:stretch/>
        </p:blipFill>
        <p:spPr>
          <a:xfrm>
            <a:off x="1096105" y="3928193"/>
            <a:ext cx="2523672" cy="877859"/>
          </a:xfrm>
          <a:prstGeom prst="rect">
            <a:avLst/>
          </a:prstGeom>
          <a:ln>
            <a:noFill/>
          </a:ln>
          <a:effectLst>
            <a:outerShdw blurRad="292100" dist="139700" dir="2700000" algn="tl" rotWithShape="0">
              <a:srgbClr val="333333">
                <a:alpha val="65000"/>
              </a:srgbClr>
            </a:outerShdw>
          </a:effectLst>
        </p:spPr>
      </p:pic>
      <p:pic>
        <p:nvPicPr>
          <p:cNvPr id="20" name="Immagine 19"/>
          <p:cNvPicPr>
            <a:picLocks noChangeAspect="1"/>
          </p:cNvPicPr>
          <p:nvPr/>
        </p:nvPicPr>
        <p:blipFill rotWithShape="1">
          <a:blip r:embed="rId5"/>
          <a:srcRect l="791" t="2128" r="18503" b="27660"/>
          <a:stretch/>
        </p:blipFill>
        <p:spPr>
          <a:xfrm>
            <a:off x="5570507" y="3999441"/>
            <a:ext cx="2308279" cy="746796"/>
          </a:xfrm>
          <a:prstGeom prst="rect">
            <a:avLst/>
          </a:prstGeom>
          <a:ln>
            <a:noFill/>
          </a:ln>
          <a:effectLst>
            <a:outerShdw blurRad="292100" dist="139700" dir="2700000" algn="tl" rotWithShape="0">
              <a:srgbClr val="333333">
                <a:alpha val="65000"/>
              </a:srgbClr>
            </a:outerShdw>
          </a:effectLst>
        </p:spPr>
      </p:pic>
      <p:pic>
        <p:nvPicPr>
          <p:cNvPr id="21" name="Immagine 20"/>
          <p:cNvPicPr>
            <a:picLocks noChangeAspect="1"/>
          </p:cNvPicPr>
          <p:nvPr/>
        </p:nvPicPr>
        <p:blipFill rotWithShape="1">
          <a:blip r:embed="rId6"/>
          <a:srcRect l="873" t="1831" r="24013" b="30206"/>
          <a:stretch/>
        </p:blipFill>
        <p:spPr>
          <a:xfrm>
            <a:off x="5647099" y="2214777"/>
            <a:ext cx="1606828" cy="840782"/>
          </a:xfrm>
          <a:prstGeom prst="rect">
            <a:avLst/>
          </a:prstGeom>
          <a:ln>
            <a:noFill/>
          </a:ln>
          <a:effectLst>
            <a:outerShdw blurRad="292100" dist="139700" dir="2700000" algn="tl" rotWithShape="0">
              <a:srgbClr val="333333">
                <a:alpha val="65000"/>
              </a:srgbClr>
            </a:outerShdw>
          </a:effectLst>
        </p:spPr>
      </p:pic>
      <p:pic>
        <p:nvPicPr>
          <p:cNvPr id="22" name="Immagine 21"/>
          <p:cNvPicPr>
            <a:picLocks noChangeAspect="1"/>
          </p:cNvPicPr>
          <p:nvPr/>
        </p:nvPicPr>
        <p:blipFill rotWithShape="1">
          <a:blip r:embed="rId6"/>
          <a:srcRect l="875" t="1830" r="24012" b="30205"/>
          <a:stretch/>
        </p:blipFill>
        <p:spPr>
          <a:xfrm>
            <a:off x="3652134" y="4917794"/>
            <a:ext cx="1884145" cy="985890"/>
          </a:xfrm>
          <a:prstGeom prst="rect">
            <a:avLst/>
          </a:prstGeom>
          <a:ln>
            <a:noFill/>
          </a:ln>
          <a:effectLst>
            <a:outerShdw blurRad="292100" dist="139700" dir="2700000" algn="tl" rotWithShape="0">
              <a:srgbClr val="333333">
                <a:alpha val="65000"/>
              </a:srgbClr>
            </a:outerShdw>
          </a:effectLst>
        </p:spPr>
      </p:pic>
      <p:pic>
        <p:nvPicPr>
          <p:cNvPr id="31" name="Immagin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2138" y="2868406"/>
            <a:ext cx="1242920" cy="1735397"/>
          </a:xfrm>
          <a:prstGeom prst="rect">
            <a:avLst/>
          </a:prstGeom>
        </p:spPr>
      </p:pic>
    </p:spTree>
    <p:extLst>
      <p:ext uri="{BB962C8B-B14F-4D97-AF65-F5344CB8AC3E}">
        <p14:creationId xmlns:p14="http://schemas.microsoft.com/office/powerpoint/2010/main" val="680314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1259632" y="116632"/>
            <a:ext cx="6932364" cy="479098"/>
          </a:xfrm>
          <a:prstGeom prst="rect">
            <a:avLst/>
          </a:prstGeom>
        </p:spPr>
        <p:txBody>
          <a:bodyPr vert="horz" lIns="0" rIns="0" bIns="0" anchor="b">
            <a:normAutofit fontScale="90000" lnSpcReduction="100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smtClean="0">
                <a:solidFill>
                  <a:srgbClr val="00B0F0"/>
                </a:solidFill>
              </a:rPr>
              <a:t>WDNetXL framework</a:t>
            </a:r>
            <a:endParaRPr lang="it-IT" dirty="0">
              <a:solidFill>
                <a:srgbClr val="00B0F0"/>
              </a:solidFill>
            </a:endParaRPr>
          </a:p>
        </p:txBody>
      </p:sp>
      <p:sp>
        <p:nvSpPr>
          <p:cNvPr id="10" name="Segnaposto contenuto 2"/>
          <p:cNvSpPr>
            <a:spLocks noGrp="1"/>
          </p:cNvSpPr>
          <p:nvPr>
            <p:ph idx="4294967295"/>
          </p:nvPr>
        </p:nvSpPr>
        <p:spPr>
          <a:xfrm>
            <a:off x="563563" y="5157193"/>
            <a:ext cx="8580437" cy="1511896"/>
          </a:xfrm>
        </p:spPr>
        <p:txBody>
          <a:bodyPr>
            <a:normAutofit fontScale="92500" lnSpcReduction="10000"/>
          </a:bodyPr>
          <a:lstStyle/>
          <a:p>
            <a:r>
              <a:rPr lang="en-US" sz="2000" b="1" dirty="0" err="1" smtClean="0">
                <a:solidFill>
                  <a:srgbClr val="FF0000"/>
                </a:solidFill>
              </a:rPr>
              <a:t>WDNetXL_Analysis</a:t>
            </a:r>
            <a:r>
              <a:rPr lang="en-US" sz="2000" b="1" dirty="0" smtClean="0">
                <a:solidFill>
                  <a:srgbClr val="FF0000"/>
                </a:solidFill>
              </a:rPr>
              <a:t> Module</a:t>
            </a:r>
          </a:p>
          <a:p>
            <a:pPr marL="0" indent="0">
              <a:buNone/>
            </a:pPr>
            <a:r>
              <a:rPr lang="en-GB" sz="2000" dirty="0"/>
              <a:t>It performs several hydraulic and topologic analyses of the WDN considering any device and both </a:t>
            </a:r>
            <a:r>
              <a:rPr lang="en-GB" sz="2000" dirty="0" smtClean="0"/>
              <a:t>Pressure Driven Analysis </a:t>
            </a:r>
            <a:r>
              <a:rPr lang="en-GB" sz="2000" dirty="0"/>
              <a:t>and </a:t>
            </a:r>
            <a:r>
              <a:rPr lang="en-GB" sz="2000" dirty="0" smtClean="0"/>
              <a:t>Demand Driven Analysis. </a:t>
            </a:r>
            <a:r>
              <a:rPr lang="en-GB" sz="2000" dirty="0"/>
              <a:t>It performs the single steady state simulation and the extended period simulation also considering valve shutdowns due to planned or unplanned works. </a:t>
            </a:r>
            <a:r>
              <a:rPr lang="en-US" sz="2000" dirty="0" smtClean="0"/>
              <a:t>. </a:t>
            </a:r>
          </a:p>
        </p:txBody>
      </p:sp>
      <p:pic>
        <p:nvPicPr>
          <p:cNvPr id="3" name="Immagine 2"/>
          <p:cNvPicPr>
            <a:picLocks noChangeAspect="1"/>
          </p:cNvPicPr>
          <p:nvPr/>
        </p:nvPicPr>
        <p:blipFill>
          <a:blip r:embed="rId2"/>
          <a:stretch>
            <a:fillRect/>
          </a:stretch>
        </p:blipFill>
        <p:spPr>
          <a:xfrm>
            <a:off x="2195736" y="1124744"/>
            <a:ext cx="6784080" cy="3449641"/>
          </a:xfrm>
          <a:prstGeom prst="rect">
            <a:avLst/>
          </a:prstGeom>
          <a:ln>
            <a:noFill/>
          </a:ln>
          <a:effectLst>
            <a:outerShdw blurRad="292100" dist="139700" dir="2700000" algn="tl" rotWithShape="0">
              <a:srgbClr val="333333">
                <a:alpha val="65000"/>
              </a:srgbClr>
            </a:outerShdw>
          </a:effectLst>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89216"/>
            <a:ext cx="1938528" cy="2706624"/>
          </a:xfrm>
          <a:prstGeom prst="rect">
            <a:avLst/>
          </a:prstGeom>
        </p:spPr>
      </p:pic>
    </p:spTree>
    <p:extLst>
      <p:ext uri="{BB962C8B-B14F-4D97-AF65-F5344CB8AC3E}">
        <p14:creationId xmlns:p14="http://schemas.microsoft.com/office/powerpoint/2010/main" val="1115543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2"/>
          <p:cNvSpPr>
            <a:spLocks noGrp="1"/>
          </p:cNvSpPr>
          <p:nvPr>
            <p:ph idx="4294967295"/>
          </p:nvPr>
        </p:nvSpPr>
        <p:spPr>
          <a:xfrm>
            <a:off x="118353" y="5013176"/>
            <a:ext cx="8856662" cy="1772816"/>
          </a:xfrm>
        </p:spPr>
        <p:txBody>
          <a:bodyPr>
            <a:noAutofit/>
          </a:bodyPr>
          <a:lstStyle/>
          <a:p>
            <a:r>
              <a:rPr lang="en-US" sz="2000" b="1" dirty="0" err="1" smtClean="0">
                <a:solidFill>
                  <a:srgbClr val="FF0000"/>
                </a:solidFill>
              </a:rPr>
              <a:t>WDNetXL</a:t>
            </a:r>
            <a:r>
              <a:rPr lang="en-US" sz="2000" b="1" dirty="0" smtClean="0">
                <a:solidFill>
                  <a:srgbClr val="FF0000"/>
                </a:solidFill>
              </a:rPr>
              <a:t> Planning/Design Module</a:t>
            </a:r>
          </a:p>
          <a:p>
            <a:pPr marL="0" indent="0">
              <a:buNone/>
            </a:pPr>
            <a:r>
              <a:rPr lang="en-GB" sz="1800" dirty="0"/>
              <a:t>It performs the optimal sizing of WDN elements (pipes, tanks, pump stations, valves) considering different aspects (reliability, cost savings, energy savings, etc.) and optimal WDN segmentation and sampling designs considering several modularity weighted metrics. It performs also optimal district metering areas and isolation valve system designs. Finally, it performs pump scheduling while sizing.</a:t>
            </a:r>
          </a:p>
          <a:p>
            <a:pPr marL="0" indent="0">
              <a:buNone/>
            </a:pPr>
            <a:r>
              <a:rPr lang="en-US" sz="2000" dirty="0" smtClean="0"/>
              <a:t>.</a:t>
            </a:r>
          </a:p>
        </p:txBody>
      </p:sp>
      <p:pic>
        <p:nvPicPr>
          <p:cNvPr id="2" name="Immagine 1"/>
          <p:cNvPicPr>
            <a:picLocks noChangeAspect="1"/>
          </p:cNvPicPr>
          <p:nvPr/>
        </p:nvPicPr>
        <p:blipFill>
          <a:blip r:embed="rId2"/>
          <a:stretch>
            <a:fillRect/>
          </a:stretch>
        </p:blipFill>
        <p:spPr>
          <a:xfrm>
            <a:off x="2339752" y="1196753"/>
            <a:ext cx="6562794" cy="3744416"/>
          </a:xfrm>
          <a:prstGeom prst="rect">
            <a:avLst/>
          </a:prstGeom>
          <a:ln>
            <a:noFill/>
          </a:ln>
          <a:effectLst>
            <a:outerShdw blurRad="292100" dist="139700" dir="2700000" algn="tl" rotWithShape="0">
              <a:srgbClr val="333333">
                <a:alpha val="65000"/>
              </a:srgbClr>
            </a:outerShdw>
          </a:effectLst>
        </p:spPr>
      </p:pic>
      <p:sp>
        <p:nvSpPr>
          <p:cNvPr id="5" name="Titolo 1"/>
          <p:cNvSpPr txBox="1">
            <a:spLocks/>
          </p:cNvSpPr>
          <p:nvPr/>
        </p:nvSpPr>
        <p:spPr>
          <a:xfrm>
            <a:off x="1259632" y="116632"/>
            <a:ext cx="6932364" cy="479098"/>
          </a:xfrm>
          <a:prstGeom prst="rect">
            <a:avLst/>
          </a:prstGeom>
        </p:spPr>
        <p:txBody>
          <a:bodyPr vert="horz" lIns="0" rIns="0" bIns="0" anchor="b">
            <a:normAutofit fontScale="90000" lnSpcReduction="100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smtClean="0">
                <a:solidFill>
                  <a:srgbClr val="00B0F0"/>
                </a:solidFill>
              </a:rPr>
              <a:t>WDNetXL framework</a:t>
            </a:r>
            <a:endParaRPr lang="it-IT" dirty="0">
              <a:solidFill>
                <a:srgbClr val="00B0F0"/>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0"/>
            <a:ext cx="1938528" cy="2706624"/>
          </a:xfrm>
          <a:prstGeom prst="rect">
            <a:avLst/>
          </a:prstGeom>
        </p:spPr>
      </p:pic>
    </p:spTree>
    <p:extLst>
      <p:ext uri="{BB962C8B-B14F-4D97-AF65-F5344CB8AC3E}">
        <p14:creationId xmlns:p14="http://schemas.microsoft.com/office/powerpoint/2010/main" val="479044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2"/>
          <p:cNvSpPr>
            <a:spLocks noGrp="1"/>
          </p:cNvSpPr>
          <p:nvPr>
            <p:ph idx="4294967295"/>
          </p:nvPr>
        </p:nvSpPr>
        <p:spPr>
          <a:xfrm>
            <a:off x="179512" y="5085184"/>
            <a:ext cx="8580437" cy="1223963"/>
          </a:xfrm>
        </p:spPr>
        <p:txBody>
          <a:bodyPr>
            <a:noAutofit/>
          </a:bodyPr>
          <a:lstStyle/>
          <a:p>
            <a:r>
              <a:rPr lang="en-US" sz="2000" b="1" dirty="0" err="1" smtClean="0">
                <a:solidFill>
                  <a:srgbClr val="FF0000"/>
                </a:solidFill>
              </a:rPr>
              <a:t>WDNetXL</a:t>
            </a:r>
            <a:r>
              <a:rPr lang="en-US" sz="2000" b="1" dirty="0" smtClean="0">
                <a:solidFill>
                  <a:srgbClr val="FF0000"/>
                </a:solidFill>
              </a:rPr>
              <a:t> Management Module</a:t>
            </a:r>
          </a:p>
          <a:p>
            <a:pPr marL="0" indent="0">
              <a:buNone/>
            </a:pPr>
            <a:r>
              <a:rPr lang="en-US" sz="2000" dirty="0" smtClean="0"/>
              <a:t>WDN management aspects can be also analyzed, as hydraulic and mechanical reliability, vulnerability to multiple failures and optimal pump scheduling. Model calibration can be  performed considering also background leakages. </a:t>
            </a:r>
          </a:p>
        </p:txBody>
      </p:sp>
      <p:pic>
        <p:nvPicPr>
          <p:cNvPr id="2" name="Immagine 1"/>
          <p:cNvPicPr>
            <a:picLocks noChangeAspect="1"/>
          </p:cNvPicPr>
          <p:nvPr/>
        </p:nvPicPr>
        <p:blipFill>
          <a:blip r:embed="rId2"/>
          <a:stretch>
            <a:fillRect/>
          </a:stretch>
        </p:blipFill>
        <p:spPr>
          <a:xfrm>
            <a:off x="2051720" y="1628800"/>
            <a:ext cx="6840760" cy="2966393"/>
          </a:xfrm>
          <a:prstGeom prst="rect">
            <a:avLst/>
          </a:prstGeom>
          <a:ln>
            <a:noFill/>
          </a:ln>
          <a:effectLst>
            <a:outerShdw blurRad="292100" dist="139700" dir="2700000" algn="tl" rotWithShape="0">
              <a:srgbClr val="333333">
                <a:alpha val="65000"/>
              </a:srgbClr>
            </a:outerShdw>
          </a:effectLst>
        </p:spPr>
      </p:pic>
      <p:sp>
        <p:nvSpPr>
          <p:cNvPr id="5" name="Titolo 1"/>
          <p:cNvSpPr txBox="1">
            <a:spLocks/>
          </p:cNvSpPr>
          <p:nvPr/>
        </p:nvSpPr>
        <p:spPr>
          <a:xfrm>
            <a:off x="1259632" y="116632"/>
            <a:ext cx="6932364" cy="479098"/>
          </a:xfrm>
          <a:prstGeom prst="rect">
            <a:avLst/>
          </a:prstGeom>
        </p:spPr>
        <p:txBody>
          <a:bodyPr vert="horz" lIns="0" rIns="0" bIns="0" anchor="b">
            <a:normAutofit fontScale="90000" lnSpcReduction="10000"/>
          </a:bodyPr>
          <a:lstStyle>
            <a:lvl1pPr algn="ctr" rtl="0" eaLnBrk="1" latinLnBrk="0" hangingPunct="1">
              <a:spcBef>
                <a:spcPct val="0"/>
              </a:spcBef>
              <a:buNone/>
              <a:defRPr kumimoji="0" sz="3200" b="1" kern="1200">
                <a:ln>
                  <a:noFill/>
                </a:ln>
                <a:solidFill>
                  <a:schemeClr val="tx2"/>
                </a:solidFill>
                <a:effectLst>
                  <a:outerShdw blurRad="38100" dist="38100" dir="2700000" algn="tl">
                    <a:srgbClr val="000000">
                      <a:alpha val="43137"/>
                    </a:srgbClr>
                  </a:outerShdw>
                </a:effectLst>
                <a:latin typeface="Cambria" pitchFamily="18" charset="0"/>
                <a:ea typeface="+mj-ea"/>
                <a:cs typeface="+mj-cs"/>
              </a:defRPr>
            </a:lvl1pPr>
          </a:lstStyle>
          <a:p>
            <a:r>
              <a:rPr lang="it-IT" dirty="0" smtClean="0">
                <a:solidFill>
                  <a:srgbClr val="00B0F0"/>
                </a:solidFill>
              </a:rPr>
              <a:t>WDNetXL framework</a:t>
            </a:r>
            <a:endParaRPr lang="it-IT" dirty="0">
              <a:solidFill>
                <a:srgbClr val="00B0F0"/>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2" y="0"/>
            <a:ext cx="1938528" cy="2706624"/>
          </a:xfrm>
          <a:prstGeom prst="rect">
            <a:avLst/>
          </a:prstGeom>
        </p:spPr>
      </p:pic>
    </p:spTree>
    <p:extLst>
      <p:ext uri="{BB962C8B-B14F-4D97-AF65-F5344CB8AC3E}">
        <p14:creationId xmlns:p14="http://schemas.microsoft.com/office/powerpoint/2010/main" val="41408886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2708</TotalTime>
  <Words>1444</Words>
  <Application>Microsoft Office PowerPoint</Application>
  <PresentationFormat>Presentazione su schermo (4:3)</PresentationFormat>
  <Paragraphs>335</Paragraphs>
  <Slides>51</Slides>
  <Notes>6</Notes>
  <HiddenSlides>1</HiddenSlides>
  <MMClips>0</MMClips>
  <ScaleCrop>false</ScaleCrop>
  <HeadingPairs>
    <vt:vector size="8" baseType="variant">
      <vt:variant>
        <vt:lpstr>Caratteri utilizzati</vt:lpstr>
      </vt:variant>
      <vt:variant>
        <vt:i4>14</vt:i4>
      </vt:variant>
      <vt:variant>
        <vt:lpstr>Tema</vt:lpstr>
      </vt:variant>
      <vt:variant>
        <vt:i4>1</vt:i4>
      </vt:variant>
      <vt:variant>
        <vt:lpstr>Server OLE incorporati</vt:lpstr>
      </vt:variant>
      <vt:variant>
        <vt:i4>1</vt:i4>
      </vt:variant>
      <vt:variant>
        <vt:lpstr>Titoli diapositive</vt:lpstr>
      </vt:variant>
      <vt:variant>
        <vt:i4>51</vt:i4>
      </vt:variant>
    </vt:vector>
  </HeadingPairs>
  <TitlesOfParts>
    <vt:vector size="67" baseType="lpstr">
      <vt:lpstr>Microsoft YaHei</vt:lpstr>
      <vt:lpstr>宋体</vt:lpstr>
      <vt:lpstr>Angsana New</vt:lpstr>
      <vt:lpstr>Arial</vt:lpstr>
      <vt:lpstr>Calibri</vt:lpstr>
      <vt:lpstr>Cambria</vt:lpstr>
      <vt:lpstr>Cambria Math</vt:lpstr>
      <vt:lpstr>Constantia</vt:lpstr>
      <vt:lpstr>Mangal</vt:lpstr>
      <vt:lpstr>Symbol</vt:lpstr>
      <vt:lpstr>Times New Roman</vt:lpstr>
      <vt:lpstr>Verdana</vt:lpstr>
      <vt:lpstr>Wingdings</vt:lpstr>
      <vt:lpstr>Wingdings 2</vt:lpstr>
      <vt:lpstr>Equinozio</vt:lpstr>
      <vt:lpstr>Equation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EPANET (and EPANET-based softwares)</vt:lpstr>
      <vt:lpstr>EPANET (and EPANET-based softwares)</vt:lpstr>
      <vt:lpstr>Pressure-driven analysis</vt:lpstr>
      <vt:lpstr>Analisi pressure-driven</vt:lpstr>
      <vt:lpstr>EPANET (and EPANET-based softwares)</vt:lpstr>
      <vt:lpstr>Background Leakages</vt:lpstr>
      <vt:lpstr>Background leakages</vt:lpstr>
      <vt:lpstr>Background leakages</vt:lpstr>
      <vt:lpstr>Background leakages</vt:lpstr>
      <vt:lpstr>PDA vs. DDA</vt:lpstr>
      <vt:lpstr>Outflow: Customer and Background  components of Demand</vt:lpstr>
      <vt:lpstr>EPANET (and EPANET-based softwares)</vt:lpstr>
      <vt:lpstr>Multi-floor buildings</vt:lpstr>
      <vt:lpstr>EPANET (and EPANET-based softwares)</vt:lpstr>
      <vt:lpstr>Private local water storages</vt:lpstr>
      <vt:lpstr>Private local water storages</vt:lpstr>
      <vt:lpstr>EPANET (and EPANET-based softwares)</vt:lpstr>
      <vt:lpstr>Analysis under variable topology </vt:lpstr>
      <vt:lpstr>Analysis under variable topology </vt:lpstr>
      <vt:lpstr>Analysis of  Isolation Valve System</vt:lpstr>
      <vt:lpstr>Analysis of  Isolation Valve System</vt:lpstr>
      <vt:lpstr>Analysis of  Isolation Valve System</vt:lpstr>
      <vt:lpstr>EPANET (and EPANET-based softwares)</vt:lpstr>
      <vt:lpstr>Remotely controlled devices</vt:lpstr>
      <vt:lpstr>Remotely controlled devices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EPANET (and EPANET-based softwares)</vt:lpstr>
      <vt:lpstr>Presentazione standard di PowerPoint</vt:lpstr>
      <vt:lpstr>Presentazione standard di PowerPoint</vt:lpstr>
      <vt:lpstr>Presentazione standard di PowerPoint</vt:lpstr>
      <vt:lpstr>Presentazione standard di PowerPoint</vt:lpstr>
      <vt:lpstr>Advacements in WDN Analysis in summary</vt:lpstr>
      <vt:lpstr>WDNetXL Remote assistance</vt:lpstr>
      <vt:lpstr>Presentazione standard di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Daniele</dc:creator>
  <cp:lastModifiedBy>Luigi Berardi</cp:lastModifiedBy>
  <cp:revision>307</cp:revision>
  <dcterms:created xsi:type="dcterms:W3CDTF">2011-06-01T11:34:17Z</dcterms:created>
  <dcterms:modified xsi:type="dcterms:W3CDTF">2019-06-12T09:49:12Z</dcterms:modified>
</cp:coreProperties>
</file>